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embeddings/oleObject1.bin" ContentType="application/vnd.openxmlformats-officedocument.oleObject"/>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1"/>
  </p:notesMasterIdLst>
  <p:sldIdLst>
    <p:sldId id="256" r:id="rId2"/>
    <p:sldId id="298" r:id="rId3"/>
    <p:sldId id="311" r:id="rId4"/>
    <p:sldId id="299" r:id="rId5"/>
    <p:sldId id="300" r:id="rId6"/>
    <p:sldId id="257" r:id="rId7"/>
    <p:sldId id="302" r:id="rId8"/>
    <p:sldId id="324" r:id="rId9"/>
    <p:sldId id="331" r:id="rId10"/>
    <p:sldId id="325" r:id="rId11"/>
    <p:sldId id="308" r:id="rId12"/>
    <p:sldId id="261" r:id="rId13"/>
    <p:sldId id="262" r:id="rId14"/>
    <p:sldId id="310" r:id="rId15"/>
    <p:sldId id="314" r:id="rId16"/>
    <p:sldId id="288" r:id="rId17"/>
    <p:sldId id="265" r:id="rId18"/>
    <p:sldId id="267" r:id="rId19"/>
    <p:sldId id="263" r:id="rId20"/>
    <p:sldId id="326" r:id="rId21"/>
    <p:sldId id="268" r:id="rId22"/>
    <p:sldId id="321" r:id="rId23"/>
    <p:sldId id="277" r:id="rId24"/>
    <p:sldId id="327" r:id="rId25"/>
    <p:sldId id="305" r:id="rId26"/>
    <p:sldId id="276" r:id="rId27"/>
    <p:sldId id="312" r:id="rId28"/>
    <p:sldId id="328" r:id="rId29"/>
    <p:sldId id="318" r:id="rId30"/>
    <p:sldId id="329" r:id="rId31"/>
    <p:sldId id="279" r:id="rId32"/>
    <p:sldId id="322" r:id="rId33"/>
    <p:sldId id="323" r:id="rId34"/>
    <p:sldId id="332" r:id="rId35"/>
    <p:sldId id="289" r:id="rId36"/>
    <p:sldId id="290" r:id="rId37"/>
    <p:sldId id="291" r:id="rId38"/>
    <p:sldId id="297" r:id="rId39"/>
    <p:sldId id="330"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clrMode="bw" hiddenSlides="1"/>
  <p:clrMru>
    <a:srgbClr val="400080"/>
    <a:srgbClr val="794D4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3" autoAdjust="0"/>
    <p:restoredTop sz="94518" autoAdjust="0"/>
  </p:normalViewPr>
  <p:slideViewPr>
    <p:cSldViewPr>
      <p:cViewPr>
        <p:scale>
          <a:sx n="105" d="100"/>
          <a:sy n="105" d="100"/>
        </p:scale>
        <p:origin x="-1352" y="-480"/>
      </p:cViewPr>
      <p:guideLst>
        <p:guide orient="horz" pos="2160"/>
        <p:guide pos="2880"/>
      </p:guideLst>
    </p:cSldViewPr>
  </p:slideViewPr>
  <p:outlineViewPr>
    <p:cViewPr>
      <p:scale>
        <a:sx n="33" d="100"/>
        <a:sy n="33" d="100"/>
      </p:scale>
      <p:origin x="0" y="29176"/>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notesMaster" Target="notesMasters/notesMaster1.xml"/><Relationship Id="rId42" Type="http://schemas.openxmlformats.org/officeDocument/2006/relationships/printerSettings" Target="printerSettings/printerSettings1.bin"/><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811A5CE-9641-4879-BFC7-47BB1071A4C4}" type="datetimeFigureOut">
              <a:rPr lang="en-US" smtClean="0"/>
              <a:pPr/>
              <a:t>6/18/15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D1A1C26-93F0-41C1-A776-B6E294A6E802}" type="slidenum">
              <a:rPr lang="en-US" smtClean="0"/>
              <a:pPr/>
              <a:t>‹#›</a:t>
            </a:fld>
            <a:endParaRPr lang="en-US" dirty="0"/>
          </a:p>
        </p:txBody>
      </p:sp>
    </p:spTree>
    <p:extLst>
      <p:ext uri="{BB962C8B-B14F-4D97-AF65-F5344CB8AC3E}">
        <p14:creationId xmlns:p14="http://schemas.microsoft.com/office/powerpoint/2010/main" val="33735863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D1A1C26-93F0-41C1-A776-B6E294A6E802}" type="slidenum">
              <a:rPr lang="en-US" smtClean="0"/>
              <a:pPr/>
              <a:t>12</a:t>
            </a:fld>
            <a:endParaRPr lang="en-US"/>
          </a:p>
        </p:txBody>
      </p:sp>
    </p:spTree>
    <p:extLst>
      <p:ext uri="{BB962C8B-B14F-4D97-AF65-F5344CB8AC3E}">
        <p14:creationId xmlns:p14="http://schemas.microsoft.com/office/powerpoint/2010/main" val="16429725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Drug traffickers turning to human trafficking because it is more profitable and the</a:t>
            </a:r>
            <a:r>
              <a:rPr lang="en-US" baseline="0" dirty="0" smtClean="0"/>
              <a:t> penalties are less.</a:t>
            </a:r>
            <a:endParaRPr lang="en-US" dirty="0"/>
          </a:p>
        </p:txBody>
      </p:sp>
      <p:sp>
        <p:nvSpPr>
          <p:cNvPr id="4" name="Slide Number Placeholder 3"/>
          <p:cNvSpPr>
            <a:spLocks noGrp="1"/>
          </p:cNvSpPr>
          <p:nvPr>
            <p:ph type="sldNum" sz="quarter" idx="10"/>
          </p:nvPr>
        </p:nvSpPr>
        <p:spPr/>
        <p:txBody>
          <a:bodyPr/>
          <a:lstStyle/>
          <a:p>
            <a:fld id="{3D1A1C26-93F0-41C1-A776-B6E294A6E802}" type="slidenum">
              <a:rPr lang="en-US" smtClean="0"/>
              <a:pPr/>
              <a:t>13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Diplomatic immunity in D.C.; “mail order brides”;</a:t>
            </a:r>
            <a:endParaRPr lang="en-US" dirty="0"/>
          </a:p>
        </p:txBody>
      </p:sp>
      <p:sp>
        <p:nvSpPr>
          <p:cNvPr id="4" name="Slide Number Placeholder 3"/>
          <p:cNvSpPr>
            <a:spLocks noGrp="1"/>
          </p:cNvSpPr>
          <p:nvPr>
            <p:ph type="sldNum" sz="quarter" idx="10"/>
          </p:nvPr>
        </p:nvSpPr>
        <p:spPr/>
        <p:txBody>
          <a:bodyPr/>
          <a:lstStyle/>
          <a:p>
            <a:fld id="{3D1A1C26-93F0-41C1-A776-B6E294A6E802}" type="slidenum">
              <a:rPr lang="en-US" smtClean="0"/>
              <a:pPr/>
              <a:t>19</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Mail</a:t>
            </a:r>
            <a:r>
              <a:rPr lang="en-US" baseline="0" dirty="0" smtClean="0"/>
              <a:t> order brides, </a:t>
            </a:r>
            <a:endParaRPr lang="en-US" dirty="0"/>
          </a:p>
        </p:txBody>
      </p:sp>
      <p:sp>
        <p:nvSpPr>
          <p:cNvPr id="4" name="Slide Number Placeholder 3"/>
          <p:cNvSpPr>
            <a:spLocks noGrp="1"/>
          </p:cNvSpPr>
          <p:nvPr>
            <p:ph type="sldNum" sz="quarter" idx="10"/>
          </p:nvPr>
        </p:nvSpPr>
        <p:spPr/>
        <p:txBody>
          <a:bodyPr/>
          <a:lstStyle/>
          <a:p>
            <a:fld id="{3D1A1C26-93F0-41C1-A776-B6E294A6E802}" type="slidenum">
              <a:rPr lang="en-US" smtClean="0"/>
              <a:pPr/>
              <a:t>20</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Rescue is not enough</a:t>
            </a:r>
            <a:endParaRPr lang="en-US" dirty="0"/>
          </a:p>
        </p:txBody>
      </p:sp>
      <p:sp>
        <p:nvSpPr>
          <p:cNvPr id="4" name="Slide Number Placeholder 3"/>
          <p:cNvSpPr>
            <a:spLocks noGrp="1"/>
          </p:cNvSpPr>
          <p:nvPr>
            <p:ph type="sldNum" sz="quarter" idx="10"/>
          </p:nvPr>
        </p:nvSpPr>
        <p:spPr/>
        <p:txBody>
          <a:bodyPr/>
          <a:lstStyle/>
          <a:p>
            <a:fld id="{3D1A1C26-93F0-41C1-A776-B6E294A6E802}" type="slidenum">
              <a:rPr lang="en-US" smtClean="0"/>
              <a:pPr/>
              <a:t>23</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6DA5D46-B3D9-460F-9DB3-B6050C933FB4}" type="slidenum">
              <a:rPr lang="en-US"/>
              <a:pPr/>
              <a:t>35</a:t>
            </a:fld>
            <a:endParaRPr lang="en-US" dirty="0"/>
          </a:p>
        </p:txBody>
      </p:sp>
      <p:sp>
        <p:nvSpPr>
          <p:cNvPr id="118786" name="Rectangle 2"/>
          <p:cNvSpPr>
            <a:spLocks noGrp="1" noRot="1" noChangeAspect="1" noChangeArrowheads="1" noTextEdit="1"/>
          </p:cNvSpPr>
          <p:nvPr>
            <p:ph type="sldImg"/>
          </p:nvPr>
        </p:nvSpPr>
        <p:spPr>
          <a:ln/>
        </p:spPr>
      </p:sp>
      <p:sp>
        <p:nvSpPr>
          <p:cNvPr id="11878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F7B73A-F5A6-4571-A31A-E90BDC04AFFE}" type="slidenum">
              <a:rPr lang="en-US"/>
              <a:pPr/>
              <a:t>36</a:t>
            </a:fld>
            <a:endParaRPr lang="en-US" dirty="0"/>
          </a:p>
        </p:txBody>
      </p:sp>
      <p:sp>
        <p:nvSpPr>
          <p:cNvPr id="120834" name="Rectangle 2"/>
          <p:cNvSpPr>
            <a:spLocks noGrp="1" noRot="1" noChangeAspect="1" noChangeArrowheads="1" noTextEdit="1"/>
          </p:cNvSpPr>
          <p:nvPr>
            <p:ph type="sldImg"/>
          </p:nvPr>
        </p:nvSpPr>
        <p:spPr>
          <a:ln/>
        </p:spPr>
      </p:sp>
      <p:sp>
        <p:nvSpPr>
          <p:cNvPr id="12083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61EB895-6D85-4A02-AC92-3F86D7628FE9}" type="slidenum">
              <a:rPr lang="en-US"/>
              <a:pPr/>
              <a:t>37</a:t>
            </a:fld>
            <a:endParaRPr lang="en-US" dirty="0"/>
          </a:p>
        </p:txBody>
      </p:sp>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DA73F204-DD1D-491D-A285-A7A7073C869A}" type="datetimeFigureOut">
              <a:rPr lang="en-US" smtClean="0"/>
              <a:pPr/>
              <a:t>6/18/15</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46F1A4CC-C024-421F-AB76-71323B241668}"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A73F204-DD1D-491D-A285-A7A7073C869A}" type="datetimeFigureOut">
              <a:rPr lang="en-US" smtClean="0"/>
              <a:pPr/>
              <a:t>6/18/15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6F1A4CC-C024-421F-AB76-71323B241668}"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DA73F204-DD1D-491D-A285-A7A7073C869A}" type="datetimeFigureOut">
              <a:rPr lang="en-US" smtClean="0"/>
              <a:pPr/>
              <a:t>6/18/15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6F1A4CC-C024-421F-AB76-71323B241668}"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A73F204-DD1D-491D-A285-A7A7073C869A}" type="datetimeFigureOut">
              <a:rPr lang="en-US" smtClean="0"/>
              <a:pPr/>
              <a:t>6/18/15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6F1A4CC-C024-421F-AB76-71323B241668}"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DA73F204-DD1D-491D-A285-A7A7073C869A}" type="datetimeFigureOut">
              <a:rPr lang="en-US" smtClean="0"/>
              <a:pPr/>
              <a:t>6/18/15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6F1A4CC-C024-421F-AB76-71323B241668}"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A73F204-DD1D-491D-A285-A7A7073C869A}" type="datetimeFigureOut">
              <a:rPr lang="en-US" smtClean="0"/>
              <a:pPr/>
              <a:t>6/18/15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6F1A4CC-C024-421F-AB76-71323B241668}"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73F204-DD1D-491D-A285-A7A7073C869A}" type="datetimeFigureOut">
              <a:rPr lang="en-US" smtClean="0"/>
              <a:pPr/>
              <a:t>6/18/15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6F1A4CC-C024-421F-AB76-71323B241668}"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A73F204-DD1D-491D-A285-A7A7073C869A}" type="datetimeFigureOut">
              <a:rPr lang="en-US" smtClean="0"/>
              <a:pPr/>
              <a:t>6/18/15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6F1A4CC-C024-421F-AB76-71323B241668}"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A73F204-DD1D-491D-A285-A7A7073C869A}" type="datetimeFigureOut">
              <a:rPr lang="en-US" smtClean="0"/>
              <a:pPr/>
              <a:t>6/18/15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46F1A4CC-C024-421F-AB76-71323B241668}" type="slidenum">
              <a:rPr lang="en-US" smtClean="0"/>
              <a:pPr/>
              <a:t>‹#›</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A73F204-DD1D-491D-A285-A7A7073C869A}" type="datetimeFigureOut">
              <a:rPr lang="en-US" smtClean="0"/>
              <a:pPr/>
              <a:t>6/18/15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6F1A4CC-C024-421F-AB76-71323B241668}"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A73F204-DD1D-491D-A285-A7A7073C869A}" type="datetimeFigureOut">
              <a:rPr lang="en-US" smtClean="0"/>
              <a:pPr/>
              <a:t>6/18/15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6F1A4CC-C024-421F-AB76-71323B241668}"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A73F204-DD1D-491D-A285-A7A7073C869A}" type="datetimeFigureOut">
              <a:rPr lang="en-US" smtClean="0"/>
              <a:pPr/>
              <a:t>6/18/15</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46F1A4CC-C024-421F-AB76-71323B241668}" type="slidenum">
              <a:rPr lang="en-US" smtClean="0"/>
              <a:pPr/>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jpeg"/><Relationship Id="rId5" Type="http://schemas.openxmlformats.org/officeDocument/2006/relationships/image" Target="../media/image7.png"/><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4.jpg"/><Relationship Id="rId6" Type="http://schemas.openxmlformats.org/officeDocument/2006/relationships/image" Target="../media/image15.png"/><Relationship Id="rId7" Type="http://schemas.openxmlformats.org/officeDocument/2006/relationships/image" Target="../media/image16.png"/><Relationship Id="rId8" Type="http://schemas.openxmlformats.org/officeDocument/2006/relationships/oleObject" Target="../embeddings/oleObject1.bin"/><Relationship Id="rId9" Type="http://schemas.openxmlformats.org/officeDocument/2006/relationships/package" Target="../embeddings/Microsoft_Word_Document1.docx"/><Relationship Id="rId10" Type="http://schemas.openxmlformats.org/officeDocument/2006/relationships/image" Target="../media/image11.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9.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3.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24.xml.rels><?xml version="1.0" encoding="UTF-8" standalone="yes"?>
<Relationships xmlns="http://schemas.openxmlformats.org/package/2006/relationships"><Relationship Id="rId3" Type="http://schemas.openxmlformats.org/officeDocument/2006/relationships/hyperlink" Target="http://www.dioceseofmonterey.orgstophumantrafficking" TargetMode="External"/><Relationship Id="rId4" Type="http://schemas.openxmlformats.org/officeDocument/2006/relationships/hyperlink" Target="mailto:jeansds@yahoo.com" TargetMode="External"/><Relationship Id="rId5" Type="http://schemas.openxmlformats.org/officeDocument/2006/relationships/image" Target="../media/image27.png"/><Relationship Id="rId6" Type="http://schemas.openxmlformats.org/officeDocument/2006/relationships/image" Target="../media/image28.jpeg"/><Relationship Id="rId1" Type="http://schemas.openxmlformats.org/officeDocument/2006/relationships/slideLayout" Target="../slideLayouts/slideLayout2.xml"/><Relationship Id="rId2" Type="http://schemas.openxmlformats.org/officeDocument/2006/relationships/hyperlink" Target="http://www.dsj.org/endhumantrafficking"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www.CRSFairtrade.org" TargetMode="External"/><Relationship Id="rId4" Type="http://schemas.openxmlformats.org/officeDocument/2006/relationships/hyperlink" Target="http://www.slaveryfootprint/about%23getapp" TargetMode="External"/><Relationship Id="rId1" Type="http://schemas.openxmlformats.org/officeDocument/2006/relationships/slideLayout" Target="../slideLayouts/slideLayout4.xml"/><Relationship Id="rId2" Type="http://schemas.openxmlformats.org/officeDocument/2006/relationships/image" Target="../media/image30.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2.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3.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4.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5.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3.png"/><Relationship Id="rId3"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0"/>
            <a:ext cx="7851648" cy="1828800"/>
          </a:xfrm>
        </p:spPr>
        <p:txBody>
          <a:bodyPr>
            <a:normAutofit/>
          </a:bodyPr>
          <a:lstStyle/>
          <a:p>
            <a:pPr lvl="0"/>
            <a:r>
              <a:rPr lang="es-ES_tradnl" sz="6000" i="1" dirty="0" smtClean="0">
                <a:effectLst/>
              </a:rPr>
              <a:t>Trafico Humano</a:t>
            </a:r>
            <a:endParaRPr lang="en-US" sz="6000" i="1" dirty="0">
              <a:effectLst/>
            </a:endParaRPr>
          </a:p>
        </p:txBody>
      </p:sp>
      <p:sp>
        <p:nvSpPr>
          <p:cNvPr id="3" name="Subtitle 2"/>
          <p:cNvSpPr>
            <a:spLocks noGrp="1"/>
          </p:cNvSpPr>
          <p:nvPr>
            <p:ph type="subTitle" idx="1"/>
          </p:nvPr>
        </p:nvSpPr>
        <p:spPr>
          <a:xfrm>
            <a:off x="685800" y="2590800"/>
            <a:ext cx="7854696" cy="810064"/>
          </a:xfrm>
        </p:spPr>
        <p:txBody>
          <a:bodyPr>
            <a:normAutofit/>
          </a:bodyPr>
          <a:lstStyle/>
          <a:p>
            <a:pPr lvl="0"/>
            <a:r>
              <a:rPr lang="es-ES_tradnl" sz="4000" dirty="0"/>
              <a:t>Nuestra Esclavitud Moderna </a:t>
            </a:r>
            <a:endParaRPr lang="en-US" sz="4000" dirty="0"/>
          </a:p>
        </p:txBody>
      </p:sp>
      <p:pic>
        <p:nvPicPr>
          <p:cNvPr id="4" name="Picture 3" descr="image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0" y="3505200"/>
            <a:ext cx="2374054" cy="2363503"/>
          </a:xfrm>
          <a:prstGeom prst="rect">
            <a:avLst/>
          </a:prstGeom>
          <a:ln w="38100" cmpd="sng">
            <a:solidFill>
              <a:schemeClr val="accent5">
                <a:lumMod val="75000"/>
              </a:schemeClr>
            </a:solidFill>
          </a:ln>
        </p:spPr>
      </p:pic>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xmlns:p14="http://schemas.microsoft.com/office/powerpoint/2010/main" spd="slow">
        <p:checker/>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85800"/>
            <a:ext cx="5695206" cy="1143000"/>
          </a:xfrm>
        </p:spPr>
        <p:txBody>
          <a:bodyPr/>
          <a:lstStyle/>
          <a:p>
            <a:r>
              <a:rPr lang="es-ES_tradnl" b="1" dirty="0"/>
              <a:t>Historia De La Biblia- </a:t>
            </a:r>
            <a:endParaRPr lang="en-US" dirty="0"/>
          </a:p>
        </p:txBody>
      </p:sp>
      <p:sp>
        <p:nvSpPr>
          <p:cNvPr id="3" name="Content Placeholder 2"/>
          <p:cNvSpPr>
            <a:spLocks noGrp="1"/>
          </p:cNvSpPr>
          <p:nvPr>
            <p:ph idx="1"/>
          </p:nvPr>
        </p:nvSpPr>
        <p:spPr>
          <a:xfrm>
            <a:off x="381000" y="1905000"/>
            <a:ext cx="8229600" cy="4389120"/>
          </a:xfrm>
        </p:spPr>
        <p:txBody>
          <a:bodyPr>
            <a:normAutofit fontScale="77500" lnSpcReduction="20000"/>
          </a:bodyPr>
          <a:lstStyle/>
          <a:p>
            <a:pPr marL="2011680" lvl="7" indent="0">
              <a:buNone/>
            </a:pPr>
            <a:r>
              <a:rPr lang="en-US" sz="2200" b="1" dirty="0"/>
              <a:t> </a:t>
            </a:r>
            <a:endParaRPr lang="en-US" sz="2200" b="1" dirty="0" smtClean="0"/>
          </a:p>
          <a:p>
            <a:pPr marL="2011680" lvl="7" indent="0">
              <a:buNone/>
            </a:pPr>
            <a:endParaRPr lang="en-US" sz="2200" b="1" dirty="0"/>
          </a:p>
          <a:p>
            <a:r>
              <a:rPr lang="es-ES_tradnl" b="1" dirty="0"/>
              <a:t>LAMENTACIONES</a:t>
            </a:r>
            <a:r>
              <a:rPr lang="en-US" dirty="0"/>
              <a:t> </a:t>
            </a:r>
            <a:r>
              <a:rPr lang="en-US" b="1" dirty="0" smtClean="0"/>
              <a:t>5</a:t>
            </a:r>
            <a:r>
              <a:rPr lang="en-US" b="1" dirty="0"/>
              <a:t>:1, 11, 13, 15 						</a:t>
            </a:r>
            <a:endParaRPr lang="en-US" dirty="0"/>
          </a:p>
          <a:p>
            <a:pPr marL="0" indent="0">
              <a:buNone/>
            </a:pPr>
            <a:r>
              <a:rPr lang="es-ES_tradnl" sz="3300" dirty="0"/>
              <a:t>Recuerda, </a:t>
            </a:r>
            <a:r>
              <a:rPr lang="es-ES_tradnl" sz="3300" cap="small" dirty="0"/>
              <a:t>Señor</a:t>
            </a:r>
            <a:r>
              <a:rPr lang="es-ES_tradnl" sz="3300" dirty="0"/>
              <a:t>, lo que nos ha sucedido</a:t>
            </a:r>
            <a:r>
              <a:rPr lang="es-ES_tradnl" sz="3300" dirty="0" smtClean="0"/>
              <a:t>;</a:t>
            </a:r>
            <a:r>
              <a:rPr lang="es-ES_tradnl" sz="3300" dirty="0"/>
              <a:t> toma en cuenta nuestro oprobio.</a:t>
            </a:r>
            <a:br>
              <a:rPr lang="es-ES_tradnl" sz="3300" dirty="0"/>
            </a:br>
            <a:r>
              <a:rPr lang="es-ES_tradnl" sz="3300" dirty="0"/>
              <a:t>En Sión y en los pueblos de </a:t>
            </a:r>
            <a:r>
              <a:rPr lang="es-ES_tradnl" sz="3300" dirty="0" smtClean="0"/>
              <a:t>Judá</a:t>
            </a:r>
            <a:r>
              <a:rPr lang="es-ES_tradnl" sz="3300" dirty="0"/>
              <a:t> </a:t>
            </a:r>
            <a:r>
              <a:rPr lang="es-ES_tradnl" sz="3300" dirty="0" smtClean="0"/>
              <a:t>fueron </a:t>
            </a:r>
            <a:r>
              <a:rPr lang="es-ES_tradnl" sz="3300" dirty="0"/>
              <a:t>violadas casadas y solteras</a:t>
            </a:r>
            <a:r>
              <a:rPr lang="en-US" sz="3300" dirty="0"/>
              <a:t> </a:t>
            </a:r>
            <a:endParaRPr lang="en-US" sz="3300" dirty="0" smtClean="0"/>
          </a:p>
          <a:p>
            <a:pPr marL="0" indent="0">
              <a:buNone/>
            </a:pPr>
            <a:r>
              <a:rPr lang="es-ES_tradnl" sz="3300" dirty="0"/>
              <a:t>A nuestros mejores jóvenes </a:t>
            </a:r>
            <a:r>
              <a:rPr lang="es-ES_tradnl" sz="3300" dirty="0" smtClean="0"/>
              <a:t>los </a:t>
            </a:r>
            <a:r>
              <a:rPr lang="es-ES_tradnl" sz="3300" dirty="0"/>
              <a:t>pusieron a moler</a:t>
            </a:r>
            <a:r>
              <a:rPr lang="es-ES_tradnl" sz="3300" dirty="0" smtClean="0"/>
              <a:t>;</a:t>
            </a:r>
            <a:r>
              <a:rPr lang="es-ES_tradnl" sz="3300" dirty="0"/>
              <a:t> </a:t>
            </a:r>
            <a:r>
              <a:rPr lang="es-ES_tradnl" sz="3300" dirty="0" smtClean="0"/>
              <a:t>los </a:t>
            </a:r>
            <a:r>
              <a:rPr lang="es-ES_tradnl" sz="3300" dirty="0"/>
              <a:t>niños tropezaban </a:t>
            </a:r>
            <a:r>
              <a:rPr lang="es-ES_tradnl" sz="3300" dirty="0" smtClean="0"/>
              <a:t>bajo </a:t>
            </a:r>
            <a:r>
              <a:rPr lang="es-ES_tradnl" sz="3300" dirty="0"/>
              <a:t>el peso de la </a:t>
            </a:r>
            <a:r>
              <a:rPr lang="es-ES_tradnl" sz="3300" dirty="0" smtClean="0"/>
              <a:t>leña</a:t>
            </a:r>
          </a:p>
          <a:p>
            <a:pPr marL="0" indent="0">
              <a:buNone/>
            </a:pPr>
            <a:r>
              <a:rPr lang="es-ES_tradnl" sz="3300" dirty="0" smtClean="0"/>
              <a:t>En </a:t>
            </a:r>
            <a:r>
              <a:rPr lang="es-ES_tradnl" sz="3300" dirty="0"/>
              <a:t>nuestro corazón ya no hay gozo</a:t>
            </a:r>
            <a:r>
              <a:rPr lang="es-ES_tradnl" sz="3300" dirty="0" smtClean="0"/>
              <a:t>;</a:t>
            </a:r>
            <a:r>
              <a:rPr lang="es-ES_tradnl" sz="3300" dirty="0"/>
              <a:t> </a:t>
            </a:r>
            <a:r>
              <a:rPr lang="es-ES_tradnl" sz="3300" dirty="0" smtClean="0"/>
              <a:t>la </a:t>
            </a:r>
            <a:r>
              <a:rPr lang="es-ES_tradnl" sz="3300" dirty="0"/>
              <a:t>alegría de nuestras danzas se convirtió en tristeza.</a:t>
            </a:r>
            <a:endParaRPr lang="en-US" sz="3300" dirty="0"/>
          </a:p>
          <a:p>
            <a:pPr marL="0" indent="0">
              <a:buNone/>
            </a:pPr>
            <a:r>
              <a:rPr lang="en-US" dirty="0"/>
              <a:t> </a:t>
            </a:r>
          </a:p>
          <a:p>
            <a:endParaRPr lang="en-US" dirty="0"/>
          </a:p>
        </p:txBody>
      </p:sp>
      <p:pic>
        <p:nvPicPr>
          <p:cNvPr id="4" name="Picture 3" descr="30565_lamentations_t_sm.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3600" y="228600"/>
            <a:ext cx="2841476" cy="2133600"/>
          </a:xfrm>
          <a:prstGeom prst="rect">
            <a:avLst/>
          </a:prstGeom>
        </p:spPr>
      </p:pic>
    </p:spTree>
    <p:extLst>
      <p:ext uri="{BB962C8B-B14F-4D97-AF65-F5344CB8AC3E}">
        <p14:creationId xmlns:p14="http://schemas.microsoft.com/office/powerpoint/2010/main" val="67949910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100" fill="hold"/>
                                        <p:tgtEl>
                                          <p:spTgt spid="4"/>
                                        </p:tgtEl>
                                        <p:attrNameLst>
                                          <p:attrName>ppt_x</p:attrName>
                                        </p:attrNameLst>
                                      </p:cBhvr>
                                      <p:tavLst>
                                        <p:tav tm="0">
                                          <p:val>
                                            <p:strVal val="#ppt_x"/>
                                          </p:val>
                                        </p:tav>
                                        <p:tav tm="100000">
                                          <p:val>
                                            <p:strVal val="#ppt_x"/>
                                          </p:val>
                                        </p:tav>
                                      </p:tavLst>
                                    </p:anim>
                                    <p:anim calcmode="lin" valueType="num">
                                      <p:cBhvr additive="base">
                                        <p:cTn id="8" dur="11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533400" y="4038600"/>
            <a:ext cx="3810000" cy="2133600"/>
          </a:xfrm>
          <a:prstGeom prst="rect">
            <a:avLst/>
          </a:prstGeom>
        </p:spPr>
      </p:pic>
      <p:pic>
        <p:nvPicPr>
          <p:cNvPr id="10" name="Picture 9"/>
          <p:cNvPicPr>
            <a:picLocks noChangeAspect="1"/>
          </p:cNvPicPr>
          <p:nvPr/>
        </p:nvPicPr>
        <p:blipFill>
          <a:blip r:embed="rId3"/>
          <a:stretch>
            <a:fillRect/>
          </a:stretch>
        </p:blipFill>
        <p:spPr>
          <a:xfrm>
            <a:off x="4572000" y="1143000"/>
            <a:ext cx="3924300" cy="2070100"/>
          </a:xfrm>
          <a:prstGeom prst="rect">
            <a:avLst/>
          </a:prstGeom>
        </p:spPr>
      </p:pic>
      <p:pic>
        <p:nvPicPr>
          <p:cNvPr id="11" name="Picture 10" descr="Unknown.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6800" y="3733800"/>
            <a:ext cx="3467100" cy="2336800"/>
          </a:xfrm>
          <a:prstGeom prst="rect">
            <a:avLst/>
          </a:prstGeom>
        </p:spPr>
      </p:pic>
      <p:pic>
        <p:nvPicPr>
          <p:cNvPr id="12" name="Picture 11"/>
          <p:cNvPicPr>
            <a:picLocks noChangeAspect="1"/>
          </p:cNvPicPr>
          <p:nvPr/>
        </p:nvPicPr>
        <p:blipFill>
          <a:blip r:embed="rId5"/>
          <a:stretch>
            <a:fillRect/>
          </a:stretch>
        </p:blipFill>
        <p:spPr>
          <a:xfrm>
            <a:off x="762000" y="838200"/>
            <a:ext cx="2895600" cy="2806700"/>
          </a:xfrm>
          <a:prstGeom prst="rect">
            <a:avLst/>
          </a:prstGeom>
        </p:spPr>
      </p:pic>
    </p:spTree>
    <p:extLst>
      <p:ext uri="{BB962C8B-B14F-4D97-AF65-F5344CB8AC3E}">
        <p14:creationId xmlns:p14="http://schemas.microsoft.com/office/powerpoint/2010/main" val="41828293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heckerboard(across)">
                                      <p:cBhvr>
                                        <p:cTn id="7" dur="1000"/>
                                        <p:tgtEl>
                                          <p:spTgt spid="12"/>
                                        </p:tgtEl>
                                      </p:cBhvr>
                                    </p:animEffect>
                                  </p:childTnLst>
                                </p:cTn>
                              </p:par>
                            </p:childTnLst>
                          </p:cTn>
                        </p:par>
                        <p:par>
                          <p:cTn id="8" fill="hold">
                            <p:stCondLst>
                              <p:cond delay="1000"/>
                            </p:stCondLst>
                            <p:childTnLst>
                              <p:par>
                                <p:cTn id="9" presetID="14" presetClass="entr" presetSubtype="1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randombar(horizontal)">
                                      <p:cBhvr>
                                        <p:cTn id="11" dur="1000"/>
                                        <p:tgtEl>
                                          <p:spTgt spid="10"/>
                                        </p:tgtEl>
                                      </p:cBhvr>
                                    </p:animEffect>
                                  </p:childTnLst>
                                </p:cTn>
                              </p:par>
                            </p:childTnLst>
                          </p:cTn>
                        </p:par>
                        <p:par>
                          <p:cTn id="12" fill="hold">
                            <p:stCondLst>
                              <p:cond delay="2000"/>
                            </p:stCondLst>
                            <p:childTnLst>
                              <p:par>
                                <p:cTn id="13" presetID="9"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1100"/>
                                        <p:tgtEl>
                                          <p:spTgt spid="9"/>
                                        </p:tgtEl>
                                      </p:cBhvr>
                                    </p:animEffect>
                                  </p:childTnLst>
                                </p:cTn>
                              </p:par>
                            </p:childTnLst>
                          </p:cTn>
                        </p:par>
                        <p:par>
                          <p:cTn id="16" fill="hold">
                            <p:stCondLst>
                              <p:cond delay="3100"/>
                            </p:stCondLst>
                            <p:childTnLst>
                              <p:par>
                                <p:cTn id="17" presetID="15"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1900" fill="hold"/>
                                        <p:tgtEl>
                                          <p:spTgt spid="11"/>
                                        </p:tgtEl>
                                        <p:attrNameLst>
                                          <p:attrName>ppt_w</p:attrName>
                                        </p:attrNameLst>
                                      </p:cBhvr>
                                      <p:tavLst>
                                        <p:tav tm="0">
                                          <p:val>
                                            <p:fltVal val="0"/>
                                          </p:val>
                                        </p:tav>
                                        <p:tav tm="100000">
                                          <p:val>
                                            <p:strVal val="#ppt_w"/>
                                          </p:val>
                                        </p:tav>
                                      </p:tavLst>
                                    </p:anim>
                                    <p:anim calcmode="lin" valueType="num">
                                      <p:cBhvr>
                                        <p:cTn id="20" dur="1900" fill="hold"/>
                                        <p:tgtEl>
                                          <p:spTgt spid="11"/>
                                        </p:tgtEl>
                                        <p:attrNameLst>
                                          <p:attrName>ppt_h</p:attrName>
                                        </p:attrNameLst>
                                      </p:cBhvr>
                                      <p:tavLst>
                                        <p:tav tm="0">
                                          <p:val>
                                            <p:fltVal val="0"/>
                                          </p:val>
                                        </p:tav>
                                        <p:tav tm="100000">
                                          <p:val>
                                            <p:strVal val="#ppt_h"/>
                                          </p:val>
                                        </p:tav>
                                      </p:tavLst>
                                    </p:anim>
                                    <p:anim calcmode="lin" valueType="num">
                                      <p:cBhvr>
                                        <p:cTn id="21" dur="1900" fill="hold"/>
                                        <p:tgtEl>
                                          <p:spTgt spid="11"/>
                                        </p:tgtEl>
                                        <p:attrNameLst>
                                          <p:attrName>ppt_x</p:attrName>
                                        </p:attrNameLst>
                                      </p:cBhvr>
                                      <p:tavLst>
                                        <p:tav tm="0" fmla="#ppt_x+(cos(-2*pi*(1-$))*-#ppt_x-sin(-2*pi*(1-$))*(1-#ppt_y))*(1-$)">
                                          <p:val>
                                            <p:fltVal val="0"/>
                                          </p:val>
                                        </p:tav>
                                        <p:tav tm="100000">
                                          <p:val>
                                            <p:fltVal val="1"/>
                                          </p:val>
                                        </p:tav>
                                      </p:tavLst>
                                    </p:anim>
                                    <p:anim calcmode="lin" valueType="num">
                                      <p:cBhvr>
                                        <p:cTn id="22" dur="1900" fill="hold"/>
                                        <p:tgtEl>
                                          <p:spTgt spid="11"/>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533400"/>
            <a:ext cx="6096000" cy="609600"/>
          </a:xfrm>
        </p:spPr>
        <p:txBody>
          <a:bodyPr>
            <a:normAutofit fontScale="90000"/>
          </a:bodyPr>
          <a:lstStyle/>
          <a:p>
            <a:r>
              <a:rPr lang="en-US" b="1" dirty="0" smtClean="0"/>
              <a:t> </a:t>
            </a:r>
            <a:r>
              <a:rPr lang="en-US" b="1" dirty="0"/>
              <a:t> </a:t>
            </a:r>
            <a:r>
              <a:rPr lang="en-US" b="1" dirty="0" smtClean="0"/>
              <a:t>                 </a:t>
            </a:r>
            <a:r>
              <a:rPr lang="es-ES_tradnl" b="1" dirty="0"/>
              <a:t>Papa Francisco</a:t>
            </a:r>
            <a:r>
              <a:rPr lang="en-US" dirty="0"/>
              <a:t> </a:t>
            </a:r>
          </a:p>
        </p:txBody>
      </p:sp>
      <p:sp>
        <p:nvSpPr>
          <p:cNvPr id="3" name="Content Placeholder 2"/>
          <p:cNvSpPr>
            <a:spLocks noGrp="1"/>
          </p:cNvSpPr>
          <p:nvPr>
            <p:ph idx="1"/>
          </p:nvPr>
        </p:nvSpPr>
        <p:spPr>
          <a:xfrm>
            <a:off x="457200" y="609600"/>
            <a:ext cx="5029200" cy="5715000"/>
          </a:xfrm>
        </p:spPr>
        <p:txBody>
          <a:bodyPr>
            <a:normAutofit fontScale="70000" lnSpcReduction="20000"/>
          </a:bodyPr>
          <a:lstStyle/>
          <a:p>
            <a:endParaRPr lang="en-US" dirty="0" smtClean="0">
              <a:solidFill>
                <a:srgbClr val="0000FF"/>
              </a:solidFill>
            </a:endParaRPr>
          </a:p>
          <a:p>
            <a:pPr marL="0" indent="0">
              <a:buNone/>
            </a:pPr>
            <a:endParaRPr lang="en-US" dirty="0">
              <a:solidFill>
                <a:srgbClr val="0000FF"/>
              </a:solidFill>
            </a:endParaRPr>
          </a:p>
          <a:p>
            <a:pPr marL="0" indent="0">
              <a:buNone/>
            </a:pPr>
            <a:endParaRPr lang="en-US" dirty="0">
              <a:solidFill>
                <a:srgbClr val="0000FF"/>
              </a:solidFill>
            </a:endParaRPr>
          </a:p>
          <a:p>
            <a:pPr marL="0" indent="0">
              <a:buNone/>
            </a:pPr>
            <a:endParaRPr lang="en-US" dirty="0">
              <a:solidFill>
                <a:srgbClr val="0000FF"/>
              </a:solidFill>
            </a:endParaRPr>
          </a:p>
          <a:p>
            <a:pPr marL="0" indent="0">
              <a:buNone/>
            </a:pPr>
            <a:endParaRPr lang="en-US" sz="3200" dirty="0">
              <a:solidFill>
                <a:srgbClr val="0000FF"/>
              </a:solidFill>
            </a:endParaRPr>
          </a:p>
          <a:p>
            <a:pPr marL="0" lvl="0" indent="0">
              <a:buNone/>
            </a:pPr>
            <a:r>
              <a:rPr lang="es-ES_tradnl" sz="3200" dirty="0"/>
              <a:t>Quisiera decir algo sobre otra cosa que me preocupa. Me refiero al trabajo que esclaviza o el “trabajo esclavo”. Cuantas personas en el mundo son victimas de este tipo de esclavitud donde la persona esta al pendiente de su trabajo cuando el trabajo debería de convenir a sí mismo para que tengan amor propio. Le pregunto a mis hermanos y hermanas en la fe y todos los hombres y mujeres de buena voluntad para una proposición conclusiva a combatir el trato de personas que incluye el “ trabajo esclavo”.  </a:t>
            </a:r>
            <a:endParaRPr lang="en-US" sz="3200" dirty="0"/>
          </a:p>
          <a:p>
            <a:pPr marL="0" indent="0">
              <a:buNone/>
            </a:pPr>
            <a:r>
              <a:rPr lang="es-ES_tradnl" sz="3200" dirty="0" smtClean="0"/>
              <a:t>2013,1 Mayo</a:t>
            </a:r>
            <a:endParaRPr lang="en-US" sz="3200" dirty="0"/>
          </a:p>
          <a:p>
            <a:endParaRPr lang="en-US" dirty="0"/>
          </a:p>
        </p:txBody>
      </p:sp>
      <p:pic>
        <p:nvPicPr>
          <p:cNvPr id="4" name="Picture 3" descr="15hp0036.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9800" y="2362200"/>
            <a:ext cx="2438400" cy="2275840"/>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88303454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685800"/>
          </a:xfrm>
        </p:spPr>
        <p:txBody>
          <a:bodyPr>
            <a:normAutofit fontScale="90000"/>
          </a:bodyPr>
          <a:lstStyle/>
          <a:p>
            <a:pPr algn="ctr"/>
            <a:r>
              <a:rPr lang="en-US" dirty="0" smtClean="0"/>
              <a:t/>
            </a:r>
            <a:br>
              <a:rPr lang="en-US" dirty="0" smtClean="0"/>
            </a:br>
            <a:r>
              <a:rPr lang="en-US" dirty="0" smtClean="0"/>
              <a:t>Papa Francisco</a:t>
            </a:r>
            <a:endParaRPr lang="en-US" dirty="0"/>
          </a:p>
        </p:txBody>
      </p:sp>
      <p:sp>
        <p:nvSpPr>
          <p:cNvPr id="3" name="Content Placeholder 2"/>
          <p:cNvSpPr>
            <a:spLocks noGrp="1"/>
          </p:cNvSpPr>
          <p:nvPr>
            <p:ph idx="1"/>
          </p:nvPr>
        </p:nvSpPr>
        <p:spPr>
          <a:xfrm>
            <a:off x="533400" y="2514600"/>
            <a:ext cx="8229600" cy="3505200"/>
          </a:xfrm>
        </p:spPr>
        <p:txBody>
          <a:bodyPr>
            <a:normAutofit fontScale="85000" lnSpcReduction="20000"/>
          </a:bodyPr>
          <a:lstStyle/>
          <a:p>
            <a:r>
              <a:rPr lang="es-ES_tradnl" dirty="0" smtClean="0"/>
              <a:t>Cada ser humano , hombre, mujer , niño y niña , está hecha a imagen de Dios .. Todas las personas y todos los pueblos, son iguales y deben recibir la misma libertad y la misma dignidad .</a:t>
            </a:r>
          </a:p>
          <a:p>
            <a:r>
              <a:rPr lang="es-ES_tradnl" dirty="0" smtClean="0"/>
              <a:t>Por lo tanto , declaramos en todos y cada uno de nuestros credos es la trata de personas . . . es un crimen contra la humanidad</a:t>
            </a:r>
          </a:p>
          <a:p>
            <a:r>
              <a:rPr lang="es-ES_tradnl" dirty="0" smtClean="0"/>
              <a:t> nuestras comunidades de fe están llamados a rechazar , sin excepción, toda privación sistemática de la libertad individual a los efectos de la explotación personal o comercial; Declaración sobre el Día Internacional para la Abolición de la Esclavitud ,</a:t>
            </a:r>
          </a:p>
          <a:p>
            <a:r>
              <a:rPr lang="es-ES_tradnl" dirty="0" smtClean="0"/>
              <a:t> 02 de diciembre 2014</a:t>
            </a:r>
            <a:endParaRPr lang="es-ES_tradnl" sz="2300" dirty="0"/>
          </a:p>
        </p:txBody>
      </p:sp>
      <p:pic>
        <p:nvPicPr>
          <p:cNvPr id="4" name="Picture 3" descr="150119151313-pope-anak-children-large-169.jpg"/>
          <p:cNvPicPr>
            <a:picLocks noChangeAspect="1"/>
          </p:cNvPicPr>
          <p:nvPr/>
        </p:nvPicPr>
        <p:blipFill>
          <a:blip r:embed="rId2">
            <a:alphaModFix amt="28000"/>
            <a:extLst>
              <a:ext uri="{28A0092B-C50C-407E-A947-70E740481C1C}">
                <a14:useLocalDpi xmlns:a14="http://schemas.microsoft.com/office/drawing/2010/main" val="0"/>
              </a:ext>
            </a:extLst>
          </a:blip>
          <a:stretch>
            <a:fillRect/>
          </a:stretch>
        </p:blipFill>
        <p:spPr>
          <a:xfrm>
            <a:off x="228600" y="1371600"/>
            <a:ext cx="8495118" cy="4783121"/>
          </a:xfrm>
          <a:prstGeom prst="rect">
            <a:avLst/>
          </a:prstGeom>
          <a:ln w="28575" cmpd="sng">
            <a:solidFill>
              <a:srgbClr val="800000"/>
            </a:solidFill>
          </a:ln>
        </p:spPr>
      </p:pic>
    </p:spTree>
    <p:extLst>
      <p:ext uri="{BB962C8B-B14F-4D97-AF65-F5344CB8AC3E}">
        <p14:creationId xmlns:p14="http://schemas.microsoft.com/office/powerpoint/2010/main" val="7704983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0" fill="hold"/>
                                        <p:tgtEl>
                                          <p:spTgt spid="4"/>
                                        </p:tgtEl>
                                        <p:attrNameLst>
                                          <p:attrName>ppt_w</p:attrName>
                                        </p:attrNameLst>
                                      </p:cBhvr>
                                      <p:tavLst>
                                        <p:tav tm="0">
                                          <p:val>
                                            <p:strVal val="#ppt_w*0.70"/>
                                          </p:val>
                                        </p:tav>
                                        <p:tav tm="100000">
                                          <p:val>
                                            <p:strVal val="#ppt_w"/>
                                          </p:val>
                                        </p:tav>
                                      </p:tavLst>
                                    </p:anim>
                                    <p:anim calcmode="lin" valueType="num">
                                      <p:cBhvr>
                                        <p:cTn id="8" dur="1500" fill="hold"/>
                                        <p:tgtEl>
                                          <p:spTgt spid="4"/>
                                        </p:tgtEl>
                                        <p:attrNameLst>
                                          <p:attrName>ppt_h</p:attrName>
                                        </p:attrNameLst>
                                      </p:cBhvr>
                                      <p:tavLst>
                                        <p:tav tm="0">
                                          <p:val>
                                            <p:strVal val="#ppt_h"/>
                                          </p:val>
                                        </p:tav>
                                        <p:tav tm="100000">
                                          <p:val>
                                            <p:strVal val="#ppt_h"/>
                                          </p:val>
                                        </p:tav>
                                      </p:tavLst>
                                    </p:anim>
                                    <p:animEffect transition="in" filter="fade">
                                      <p:cBhvr>
                                        <p:cTn id="9" dur="1500"/>
                                        <p:tgtEl>
                                          <p:spTgt spid="4"/>
                                        </p:tgtEl>
                                      </p:cBhvr>
                                    </p:animEffect>
                                  </p:childTnLst>
                                </p:cTn>
                              </p:par>
                            </p:childTnLst>
                          </p:cTn>
                        </p:par>
                        <p:par>
                          <p:cTn id="10" fill="hold">
                            <p:stCondLst>
                              <p:cond delay="1500"/>
                            </p:stCondLst>
                            <p:childTnLst>
                              <p:par>
                                <p:cTn id="11" presetID="55" presetClass="entr" presetSubtype="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4"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5" dur="1000"/>
                                        <p:tgtEl>
                                          <p:spTgt spid="3">
                                            <p:txEl>
                                              <p:pRg st="0" end="0"/>
                                            </p:txEl>
                                          </p:spTgt>
                                        </p:tgtEl>
                                      </p:cBhvr>
                                    </p:animEffect>
                                  </p:childTnLst>
                                </p:cTn>
                              </p:par>
                            </p:childTnLst>
                          </p:cTn>
                        </p:par>
                        <p:par>
                          <p:cTn id="16" fill="hold">
                            <p:stCondLst>
                              <p:cond delay="2500"/>
                            </p:stCondLst>
                            <p:childTnLst>
                              <p:par>
                                <p:cTn id="17" presetID="55" presetClass="entr" presetSubtype="0"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0"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3">
                                            <p:txEl>
                                              <p:pRg st="1" end="1"/>
                                            </p:txEl>
                                          </p:spTgt>
                                        </p:tgtEl>
                                      </p:cBhvr>
                                    </p:animEffect>
                                  </p:childTnLst>
                                </p:cTn>
                              </p:par>
                            </p:childTnLst>
                          </p:cTn>
                        </p:par>
                        <p:par>
                          <p:cTn id="22" fill="hold">
                            <p:stCondLst>
                              <p:cond delay="3500"/>
                            </p:stCondLst>
                            <p:childTnLst>
                              <p:par>
                                <p:cTn id="23" presetID="55" presetClass="entr" presetSubtype="0" fill="hold" grpId="0" nodeType="after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p:cTn id="25"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6"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7" dur="1000"/>
                                        <p:tgtEl>
                                          <p:spTgt spid="3">
                                            <p:txEl>
                                              <p:pRg st="2" end="2"/>
                                            </p:txEl>
                                          </p:spTgt>
                                        </p:tgtEl>
                                      </p:cBhvr>
                                    </p:animEffect>
                                  </p:childTnLst>
                                </p:cTn>
                              </p:par>
                            </p:childTnLst>
                          </p:cTn>
                        </p:par>
                        <p:par>
                          <p:cTn id="28" fill="hold">
                            <p:stCondLst>
                              <p:cond delay="4500"/>
                            </p:stCondLst>
                            <p:childTnLst>
                              <p:par>
                                <p:cTn id="29" presetID="55" presetClass="entr" presetSubtype="0" fill="hold" grpId="0" nodeType="after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32"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3"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rmAutofit/>
          </a:bodyPr>
          <a:lstStyle/>
          <a:p>
            <a:r>
              <a:rPr lang="es-ES_tradnl" b="1" dirty="0"/>
              <a:t>EL ESCLAVITUD AYER Y HOY</a:t>
            </a:r>
            <a:r>
              <a:rPr lang="en-US" dirty="0"/>
              <a:t> </a:t>
            </a:r>
          </a:p>
        </p:txBody>
      </p:sp>
      <p:sp>
        <p:nvSpPr>
          <p:cNvPr id="3" name="Content Placeholder 2"/>
          <p:cNvSpPr>
            <a:spLocks noGrp="1"/>
          </p:cNvSpPr>
          <p:nvPr>
            <p:ph idx="1"/>
          </p:nvPr>
        </p:nvSpPr>
        <p:spPr>
          <a:xfrm>
            <a:off x="457200" y="1935480"/>
            <a:ext cx="8229600" cy="3093720"/>
          </a:xfrm>
        </p:spPr>
        <p:txBody>
          <a:bodyPr>
            <a:normAutofit fontScale="92500" lnSpcReduction="10000"/>
          </a:bodyPr>
          <a:lstStyle/>
          <a:p>
            <a:pPr lvl="0"/>
            <a:r>
              <a:rPr lang="es-ES_tradnl" dirty="0" smtClean="0"/>
              <a:t>Abrahán </a:t>
            </a:r>
            <a:r>
              <a:rPr lang="es-ES_tradnl" dirty="0"/>
              <a:t>Lincoln (El Quinto </a:t>
            </a:r>
            <a:r>
              <a:rPr lang="es-ES_tradnl" dirty="0" smtClean="0"/>
              <a:t>Presidente de Estados Unidos) </a:t>
            </a:r>
            <a:r>
              <a:rPr lang="es-ES_tradnl" dirty="0"/>
              <a:t>libero los esclavos en 1864. </a:t>
            </a:r>
            <a:endParaRPr lang="en-US" dirty="0"/>
          </a:p>
          <a:p>
            <a:pPr lvl="0"/>
            <a:r>
              <a:rPr lang="es-ES_tradnl" dirty="0"/>
              <a:t>13.5 millón de esclavos en África. </a:t>
            </a:r>
            <a:endParaRPr lang="en-US" dirty="0"/>
          </a:p>
          <a:p>
            <a:pPr lvl="0"/>
            <a:r>
              <a:rPr lang="es-ES_tradnl" dirty="0"/>
              <a:t>Hoy hay un estimado de 27 millones de personas en esclavitud en el mundo.</a:t>
            </a:r>
            <a:endParaRPr lang="en-US" dirty="0"/>
          </a:p>
          <a:p>
            <a:pPr lvl="0"/>
            <a:r>
              <a:rPr lang="es-ES_tradnl" dirty="0"/>
              <a:t>Más de la mitad de victimas son de el tráfico de mano de obra. </a:t>
            </a:r>
            <a:endParaRPr lang="en-US" dirty="0"/>
          </a:p>
          <a:p>
            <a:r>
              <a:rPr lang="es-ES_tradnl" b="1" dirty="0"/>
              <a:t> </a:t>
            </a:r>
            <a:endParaRPr lang="en-US" dirty="0"/>
          </a:p>
        </p:txBody>
      </p:sp>
      <p:pic>
        <p:nvPicPr>
          <p:cNvPr id="6" name="Picture 5" descr="images-3.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24400" y="4495800"/>
            <a:ext cx="3799325" cy="2192515"/>
          </a:xfrm>
          <a:prstGeom prst="rect">
            <a:avLst/>
          </a:prstGeom>
          <a:ln w="38100" cmpd="sng">
            <a:solidFill>
              <a:srgbClr val="FF0000"/>
            </a:solidFill>
          </a:ln>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300"/>
                                        <p:tgtEl>
                                          <p:spTgt spid="6"/>
                                        </p:tgtEl>
                                      </p:cBhvr>
                                    </p:animEffect>
                                  </p:childTnLst>
                                </p:cTn>
                              </p:par>
                            </p:childTnLst>
                          </p:cTn>
                        </p:par>
                        <p:par>
                          <p:cTn id="8" fill="hold">
                            <p:stCondLst>
                              <p:cond delay="1300"/>
                            </p:stCondLst>
                            <p:childTnLst>
                              <p:par>
                                <p:cTn id="9" presetID="42"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1500"/>
                                        <p:tgtEl>
                                          <p:spTgt spid="3">
                                            <p:txEl>
                                              <p:pRg st="0" end="0"/>
                                            </p:txEl>
                                          </p:spTgt>
                                        </p:tgtEl>
                                      </p:cBhvr>
                                    </p:animEffect>
                                    <p:anim calcmode="lin" valueType="num">
                                      <p:cBhvr>
                                        <p:cTn id="12" dur="1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3" dur="1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2800"/>
                            </p:stCondLst>
                            <p:childTnLst>
                              <p:par>
                                <p:cTn id="15" presetID="42" presetClass="entr" presetSubtype="0"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1500"/>
                                        <p:tgtEl>
                                          <p:spTgt spid="3">
                                            <p:txEl>
                                              <p:pRg st="1" end="1"/>
                                            </p:txEl>
                                          </p:spTgt>
                                        </p:tgtEl>
                                      </p:cBhvr>
                                    </p:animEffect>
                                    <p:anim calcmode="lin" valueType="num">
                                      <p:cBhvr>
                                        <p:cTn id="18" dur="1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9" dur="15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20" fill="hold">
                            <p:stCondLst>
                              <p:cond delay="4300"/>
                            </p:stCondLst>
                            <p:childTnLst>
                              <p:par>
                                <p:cTn id="21" presetID="42" presetClass="entr" presetSubtype="0" fill="hold" grpId="0"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1500"/>
                                        <p:tgtEl>
                                          <p:spTgt spid="3">
                                            <p:txEl>
                                              <p:pRg st="2" end="2"/>
                                            </p:txEl>
                                          </p:spTgt>
                                        </p:tgtEl>
                                      </p:cBhvr>
                                    </p:animEffect>
                                    <p:anim calcmode="lin" valueType="num">
                                      <p:cBhvr>
                                        <p:cTn id="24" dur="1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5" dur="1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6" fill="hold">
                            <p:stCondLst>
                              <p:cond delay="5800"/>
                            </p:stCondLst>
                            <p:childTnLst>
                              <p:par>
                                <p:cTn id="27" presetID="42" presetClass="entr" presetSubtype="0" fill="hold" grpId="0" nodeType="after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1500"/>
                                        <p:tgtEl>
                                          <p:spTgt spid="3">
                                            <p:txEl>
                                              <p:pRg st="3" end="3"/>
                                            </p:txEl>
                                          </p:spTgt>
                                        </p:tgtEl>
                                      </p:cBhvr>
                                    </p:animEffect>
                                    <p:anim calcmode="lin" valueType="num">
                                      <p:cBhvr>
                                        <p:cTn id="30" dur="1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1" dur="15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32" fill="hold">
                            <p:stCondLst>
                              <p:cond delay="7300"/>
                            </p:stCondLst>
                            <p:childTnLst>
                              <p:par>
                                <p:cTn id="33" presetID="42" presetClass="entr" presetSubtype="0" fill="hold" grpId="0" nodeType="after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500"/>
                                        <p:tgtEl>
                                          <p:spTgt spid="3">
                                            <p:txEl>
                                              <p:pRg st="4" end="4"/>
                                            </p:txEl>
                                          </p:spTgt>
                                        </p:tgtEl>
                                      </p:cBhvr>
                                    </p:animEffect>
                                    <p:anim calcmode="lin" valueType="num">
                                      <p:cBhvr>
                                        <p:cTn id="36" dur="1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5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b="1" dirty="0"/>
              <a:t>ENSEÑANZA DE LA IGLESIA - </a:t>
            </a:r>
            <a:endParaRPr lang="en-US" dirty="0"/>
          </a:p>
        </p:txBody>
      </p:sp>
      <p:sp>
        <p:nvSpPr>
          <p:cNvPr id="3" name="Content Placeholder 2"/>
          <p:cNvSpPr>
            <a:spLocks noGrp="1"/>
          </p:cNvSpPr>
          <p:nvPr>
            <p:ph idx="1"/>
          </p:nvPr>
        </p:nvSpPr>
        <p:spPr/>
        <p:txBody>
          <a:bodyPr>
            <a:normAutofit/>
          </a:bodyPr>
          <a:lstStyle/>
          <a:p>
            <a:pPr lvl="0"/>
            <a:r>
              <a:rPr lang="es-ES_tradnl" dirty="0"/>
              <a:t>Enseñanza social católica fundado en el amor propio en la persona humana compartido entre todas las tradiciones de fe. </a:t>
            </a:r>
            <a:endParaRPr lang="en-US" dirty="0"/>
          </a:p>
          <a:p>
            <a:pPr lvl="0"/>
            <a:r>
              <a:rPr lang="es-ES_tradnl" dirty="0"/>
              <a:t>La Conferencia de Obispos Católicos en los Estados Unidos (COCEU) La comisión de la declaración de migración acerca de la trata de personas. </a:t>
            </a:r>
            <a:endParaRPr lang="en-US" dirty="0"/>
          </a:p>
          <a:p>
            <a:r>
              <a:rPr lang="es-ES_tradnl" dirty="0"/>
              <a:t>“La trata de personas es un delito horrífico contra la dignidad y los derechos de la persona humana. Todos esfuerzos deben de gastase para eliminarlo.” Papa Francisco </a:t>
            </a:r>
            <a:endParaRPr lang="en-US" dirty="0"/>
          </a:p>
        </p:txBody>
      </p:sp>
    </p:spTree>
    <p:extLst>
      <p:ext uri="{BB962C8B-B14F-4D97-AF65-F5344CB8AC3E}">
        <p14:creationId xmlns:p14="http://schemas.microsoft.com/office/powerpoint/2010/main" val="166077546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762000"/>
            <a:ext cx="8153400" cy="533400"/>
          </a:xfrm>
        </p:spPr>
        <p:txBody>
          <a:bodyPr>
            <a:noAutofit/>
          </a:bodyPr>
          <a:lstStyle/>
          <a:p>
            <a:r>
              <a:rPr lang="es-ES_tradnl" sz="3600" b="1" dirty="0"/>
              <a:t>DIÓCESIS DE SAN JOSE Y MONTEREY</a:t>
            </a:r>
            <a:endParaRPr lang="en-US" sz="3600" dirty="0"/>
          </a:p>
        </p:txBody>
      </p:sp>
      <p:sp>
        <p:nvSpPr>
          <p:cNvPr id="3" name="Content Placeholder 2"/>
          <p:cNvSpPr>
            <a:spLocks noGrp="1"/>
          </p:cNvSpPr>
          <p:nvPr>
            <p:ph idx="1"/>
          </p:nvPr>
        </p:nvSpPr>
        <p:spPr>
          <a:xfrm>
            <a:off x="685800" y="1600200"/>
            <a:ext cx="5943600" cy="2819400"/>
          </a:xfrm>
        </p:spPr>
        <p:txBody>
          <a:bodyPr>
            <a:normAutofit/>
          </a:bodyPr>
          <a:lstStyle/>
          <a:p>
            <a:pPr lvl="0"/>
            <a:endParaRPr lang="en-US" dirty="0" smtClean="0"/>
          </a:p>
          <a:p>
            <a:pPr lvl="0"/>
            <a:r>
              <a:rPr lang="es-ES_tradnl" b="1" dirty="0"/>
              <a:t>La red Católica para Eliminar la Trata De Personas (CNEHT) en el Diócesis de San José y Monterey. Misión: La Educación y </a:t>
            </a:r>
            <a:r>
              <a:rPr lang="es-ES_tradnl" dirty="0"/>
              <a:t>Apoyo</a:t>
            </a:r>
            <a:r>
              <a:rPr lang="es-ES_tradnl" b="1" dirty="0"/>
              <a:t>. </a:t>
            </a:r>
            <a:endParaRPr lang="en-US" dirty="0"/>
          </a:p>
          <a:p>
            <a:pPr marL="0" indent="0">
              <a:buNone/>
            </a:pPr>
            <a:endParaRPr lang="en-US" dirty="0" smtClean="0"/>
          </a:p>
          <a:p>
            <a:pPr marL="0" indent="0">
              <a:buNone/>
            </a:pPr>
            <a:endParaRPr lang="en-US" dirty="0"/>
          </a:p>
        </p:txBody>
      </p:sp>
      <p:pic>
        <p:nvPicPr>
          <p:cNvPr id="4" name="Picture 3" descr="image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3600" y="4114800"/>
            <a:ext cx="2212521" cy="2202688"/>
          </a:xfrm>
          <a:prstGeom prst="rect">
            <a:avLst/>
          </a:prstGeom>
          <a:ln w="38100" cmpd="sng">
            <a:solidFill>
              <a:schemeClr val="accent5">
                <a:lumMod val="40000"/>
                <a:lumOff val="60000"/>
              </a:schemeClr>
            </a:solidFill>
          </a:ln>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6629400" cy="609600"/>
          </a:xfrm>
        </p:spPr>
        <p:style>
          <a:lnRef idx="2">
            <a:schemeClr val="accent2"/>
          </a:lnRef>
          <a:fillRef idx="1">
            <a:schemeClr val="lt1"/>
          </a:fillRef>
          <a:effectRef idx="0">
            <a:schemeClr val="accent2"/>
          </a:effectRef>
          <a:fontRef idx="minor">
            <a:schemeClr val="dk1"/>
          </a:fontRef>
        </p:style>
        <p:txBody>
          <a:bodyPr>
            <a:noAutofit/>
          </a:bodyPr>
          <a:lstStyle/>
          <a:p>
            <a:pPr algn="ctr"/>
            <a:r>
              <a:rPr lang="en-US" sz="3600" i="1" dirty="0" smtClean="0">
                <a:solidFill>
                  <a:schemeClr val="accent2">
                    <a:lumMod val="75000"/>
                  </a:schemeClr>
                </a:solidFill>
              </a:rPr>
              <a:t> </a:t>
            </a:r>
            <a:r>
              <a:rPr lang="es-ES_tradnl" sz="3200" b="1" i="1" dirty="0"/>
              <a:t>CONGREGACIONES RELIGIOSAS </a:t>
            </a:r>
            <a:endParaRPr lang="en-US" sz="3200" i="1" dirty="0"/>
          </a:p>
        </p:txBody>
      </p:sp>
      <p:sp>
        <p:nvSpPr>
          <p:cNvPr id="3" name="Content Placeholder 2"/>
          <p:cNvSpPr>
            <a:spLocks noGrp="1"/>
          </p:cNvSpPr>
          <p:nvPr>
            <p:ph idx="1"/>
          </p:nvPr>
        </p:nvSpPr>
        <p:spPr>
          <a:xfrm>
            <a:off x="457200" y="762000"/>
            <a:ext cx="8458200" cy="1676400"/>
          </a:xfrm>
        </p:spPr>
        <p:txBody>
          <a:bodyPr>
            <a:normAutofit fontScale="92500" lnSpcReduction="20000"/>
          </a:bodyPr>
          <a:lstStyle/>
          <a:p>
            <a:pPr marL="0" indent="0">
              <a:buNone/>
            </a:pPr>
            <a:endParaRPr lang="en-US" i="1" dirty="0" smtClean="0"/>
          </a:p>
          <a:p>
            <a:r>
              <a:rPr lang="es-ES_tradnl" i="1" dirty="0"/>
              <a:t>Congregaciones Religiosas </a:t>
            </a:r>
            <a:r>
              <a:rPr lang="es-ES_tradnl" i="1" dirty="0" smtClean="0"/>
              <a:t>han </a:t>
            </a:r>
            <a:r>
              <a:rPr lang="es-ES_tradnl" i="1" dirty="0"/>
              <a:t>tomado medidas corporativas contra la trata de personas. Tenemos el compromiso de educarnos y advertir esta maldad y también tomar medidas en otros áreas que afectan la trata de personas. </a:t>
            </a:r>
            <a:endParaRPr lang="en-US" i="1" dirty="0"/>
          </a:p>
          <a:p>
            <a:pPr marL="0" indent="0">
              <a:buNone/>
            </a:pPr>
            <a:endParaRPr lang="en-US" i="1" dirty="0"/>
          </a:p>
        </p:txBody>
      </p:sp>
      <p:pic>
        <p:nvPicPr>
          <p:cNvPr id="5" name="Picture 4"/>
          <p:cNvPicPr>
            <a:picLocks noChangeAspect="1"/>
          </p:cNvPicPr>
          <p:nvPr/>
        </p:nvPicPr>
        <p:blipFill>
          <a:blip r:embed="rId3"/>
          <a:stretch>
            <a:fillRect/>
          </a:stretch>
        </p:blipFill>
        <p:spPr>
          <a:xfrm>
            <a:off x="457200" y="2743200"/>
            <a:ext cx="2810328" cy="1151549"/>
          </a:xfrm>
          <a:prstGeom prst="rect">
            <a:avLst/>
          </a:prstGeom>
          <a:ln w="22225" cmpd="sng">
            <a:solidFill>
              <a:srgbClr val="794D45"/>
            </a:solidFill>
          </a:ln>
        </p:spPr>
      </p:pic>
      <p:pic>
        <p:nvPicPr>
          <p:cNvPr id="6" name="Picture 5"/>
          <p:cNvPicPr>
            <a:picLocks noChangeAspect="1"/>
          </p:cNvPicPr>
          <p:nvPr/>
        </p:nvPicPr>
        <p:blipFill>
          <a:blip r:embed="rId4"/>
          <a:stretch>
            <a:fillRect/>
          </a:stretch>
        </p:blipFill>
        <p:spPr>
          <a:xfrm>
            <a:off x="4267200" y="2438400"/>
            <a:ext cx="4114800" cy="1066800"/>
          </a:xfrm>
          <a:prstGeom prst="rect">
            <a:avLst/>
          </a:prstGeom>
          <a:ln>
            <a:solidFill>
              <a:schemeClr val="accent3"/>
            </a:solidFill>
          </a:ln>
        </p:spPr>
      </p:pic>
      <p:pic>
        <p:nvPicPr>
          <p:cNvPr id="15" name="Picture 14" descr="search.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29400" y="3429000"/>
            <a:ext cx="2311400" cy="1705131"/>
          </a:xfrm>
          <a:prstGeom prst="rect">
            <a:avLst/>
          </a:prstGeom>
        </p:spPr>
      </p:pic>
      <p:pic>
        <p:nvPicPr>
          <p:cNvPr id="18" name="Picture 17"/>
          <p:cNvPicPr>
            <a:picLocks noChangeAspect="1"/>
          </p:cNvPicPr>
          <p:nvPr/>
        </p:nvPicPr>
        <p:blipFill>
          <a:blip r:embed="rId6"/>
          <a:stretch>
            <a:fillRect/>
          </a:stretch>
        </p:blipFill>
        <p:spPr>
          <a:xfrm>
            <a:off x="4876800" y="5257800"/>
            <a:ext cx="2819400" cy="1088023"/>
          </a:xfrm>
          <a:prstGeom prst="rect">
            <a:avLst/>
          </a:prstGeom>
        </p:spPr>
      </p:pic>
      <p:pic>
        <p:nvPicPr>
          <p:cNvPr id="19" name="Picture 18" descr="1374572730_DCHS.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52800" y="3886200"/>
            <a:ext cx="2971800" cy="1291410"/>
          </a:xfrm>
          <a:prstGeom prst="rect">
            <a:avLst/>
          </a:prstGeom>
        </p:spPr>
      </p:pic>
      <p:grpSp>
        <p:nvGrpSpPr>
          <p:cNvPr id="10" name="Group 9"/>
          <p:cNvGrpSpPr/>
          <p:nvPr/>
        </p:nvGrpSpPr>
        <p:grpSpPr>
          <a:xfrm>
            <a:off x="457200" y="4495800"/>
            <a:ext cx="3886200" cy="1777663"/>
            <a:chOff x="457200" y="4495800"/>
            <a:chExt cx="3886200" cy="1777663"/>
          </a:xfrm>
        </p:grpSpPr>
        <p:graphicFrame>
          <p:nvGraphicFramePr>
            <p:cNvPr id="8" name="Object 7"/>
            <p:cNvGraphicFramePr>
              <a:graphicFrameLocks noChangeAspect="1"/>
            </p:cNvGraphicFramePr>
            <p:nvPr>
              <p:extLst>
                <p:ext uri="{D42A27DB-BD31-4B8C-83A1-F6EECF244321}">
                  <p14:modId xmlns:p14="http://schemas.microsoft.com/office/powerpoint/2010/main" val="1994730406"/>
                </p:ext>
              </p:extLst>
            </p:nvPr>
          </p:nvGraphicFramePr>
          <p:xfrm>
            <a:off x="457200" y="4495800"/>
            <a:ext cx="1371600" cy="1364776"/>
          </p:xfrm>
          <a:graphic>
            <a:graphicData uri="http://schemas.openxmlformats.org/presentationml/2006/ole">
              <mc:AlternateContent xmlns:mc="http://schemas.openxmlformats.org/markup-compatibility/2006">
                <mc:Choice xmlns:v="urn:schemas-microsoft-com:vml" Requires="v">
                  <p:oleObj spid="_x0000_s1057" name="Document" r:id="rId9" imgW="2552700" imgH="2540000" progId="Word.Document.12">
                    <p:embed/>
                  </p:oleObj>
                </mc:Choice>
                <mc:Fallback>
                  <p:oleObj name="Document" r:id="rId9" imgW="2552700" imgH="2540000" progId="Word.Document.12">
                    <p:embed/>
                    <p:pic>
                      <p:nvPicPr>
                        <p:cNvPr id="0" name=""/>
                        <p:cNvPicPr/>
                        <p:nvPr/>
                      </p:nvPicPr>
                      <p:blipFill>
                        <a:blip r:embed="rId10"/>
                        <a:stretch>
                          <a:fillRect/>
                        </a:stretch>
                      </p:blipFill>
                      <p:spPr>
                        <a:xfrm>
                          <a:off x="457200" y="4495800"/>
                          <a:ext cx="1371600" cy="1364776"/>
                        </a:xfrm>
                        <a:prstGeom prst="rect">
                          <a:avLst/>
                        </a:prstGeom>
                      </p:spPr>
                    </p:pic>
                  </p:oleObj>
                </mc:Fallback>
              </mc:AlternateContent>
            </a:graphicData>
          </a:graphic>
        </p:graphicFrame>
        <p:sp>
          <p:nvSpPr>
            <p:cNvPr id="9" name="TextBox 8"/>
            <p:cNvSpPr txBox="1"/>
            <p:nvPr/>
          </p:nvSpPr>
          <p:spPr>
            <a:xfrm>
              <a:off x="838200" y="5257800"/>
              <a:ext cx="3505200" cy="1015663"/>
            </a:xfrm>
            <a:prstGeom prst="rect">
              <a:avLst/>
            </a:prstGeom>
            <a:noFill/>
          </p:spPr>
          <p:txBody>
            <a:bodyPr wrap="square" rtlCol="0">
              <a:spAutoFit/>
            </a:bodyPr>
            <a:lstStyle/>
            <a:p>
              <a:pPr algn="ctr"/>
              <a:r>
                <a:rPr lang="en-US" sz="1400" b="1" i="1" dirty="0">
                  <a:solidFill>
                    <a:schemeClr val="accent1"/>
                  </a:solidFill>
                  <a:effectLst>
                    <a:outerShdw blurRad="50800" dist="38100" dir="2700000" algn="tl" rotWithShape="0">
                      <a:prstClr val="black">
                        <a:alpha val="40000"/>
                      </a:prstClr>
                    </a:outerShdw>
                  </a:effectLst>
                </a:rPr>
                <a:t>NON VOX SED VOTUM</a:t>
              </a:r>
              <a:r>
                <a:rPr lang="en-US" sz="1400" b="1" i="1" dirty="0" smtClean="0">
                  <a:solidFill>
                    <a:schemeClr val="accent1"/>
                  </a:solidFill>
                  <a:effectLst>
                    <a:outerShdw blurRad="50800" dist="38100" dir="2700000" algn="tl" rotWithShape="0">
                      <a:prstClr val="black">
                        <a:alpha val="40000"/>
                      </a:prstClr>
                    </a:outerShdw>
                  </a:effectLst>
                </a:rPr>
                <a:t>,</a:t>
              </a:r>
            </a:p>
            <a:p>
              <a:pPr algn="ctr"/>
              <a:r>
                <a:rPr lang="en-US" sz="1400" b="1" i="1" dirty="0" smtClean="0">
                  <a:solidFill>
                    <a:schemeClr val="accent1"/>
                  </a:solidFill>
                  <a:effectLst>
                    <a:outerShdw blurRad="50800" dist="38100" dir="2700000" algn="tl" rotWithShape="0">
                      <a:prstClr val="black">
                        <a:alpha val="40000"/>
                      </a:prstClr>
                    </a:outerShdw>
                  </a:effectLst>
                </a:rPr>
                <a:t> </a:t>
              </a:r>
              <a:r>
                <a:rPr lang="en-US" sz="1400" b="1" i="1" dirty="0">
                  <a:solidFill>
                    <a:schemeClr val="accent1"/>
                  </a:solidFill>
                  <a:effectLst>
                    <a:outerShdw blurRad="50800" dist="38100" dir="2700000" algn="tl" rotWithShape="0">
                      <a:prstClr val="black">
                        <a:alpha val="40000"/>
                      </a:prstClr>
                    </a:outerShdw>
                  </a:effectLst>
                </a:rPr>
                <a:t>NOT WORDS BUT DEEDS</a:t>
              </a:r>
              <a:endParaRPr lang="en-US" sz="1400" dirty="0">
                <a:solidFill>
                  <a:schemeClr val="accent1"/>
                </a:solidFill>
                <a:effectLst>
                  <a:outerShdw blurRad="50800" dist="38100" dir="2700000" algn="tl" rotWithShape="0">
                    <a:prstClr val="black">
                      <a:alpha val="40000"/>
                    </a:prstClr>
                  </a:outerShdw>
                </a:effectLst>
              </a:endParaRPr>
            </a:p>
            <a:p>
              <a:pPr algn="ctr"/>
              <a:r>
                <a:rPr lang="en-US" sz="1400" b="1" i="1" dirty="0" smtClean="0">
                  <a:solidFill>
                    <a:schemeClr val="accent1"/>
                  </a:solidFill>
                  <a:effectLst>
                    <a:outerShdw blurRad="50800" dist="38100" dir="2700000" algn="tl" rotWithShape="0">
                      <a:prstClr val="black">
                        <a:alpha val="40000"/>
                      </a:prstClr>
                    </a:outerShdw>
                  </a:effectLst>
                </a:rPr>
                <a:t>SISTERS </a:t>
              </a:r>
              <a:r>
                <a:rPr lang="en-US" sz="1400" b="1" i="1" dirty="0">
                  <a:solidFill>
                    <a:schemeClr val="accent1"/>
                  </a:solidFill>
                  <a:effectLst>
                    <a:outerShdw blurRad="50800" dist="38100" dir="2700000" algn="tl" rotWithShape="0">
                      <a:prstClr val="black">
                        <a:alpha val="40000"/>
                      </a:prstClr>
                    </a:outerShdw>
                  </a:effectLst>
                </a:rPr>
                <a:t>OF THE PRESENTATION</a:t>
              </a:r>
              <a:endParaRPr lang="en-US" sz="1400" dirty="0">
                <a:solidFill>
                  <a:schemeClr val="accent1"/>
                </a:solidFill>
                <a:effectLst>
                  <a:outerShdw blurRad="50800" dist="38100" dir="2700000" algn="tl" rotWithShape="0">
                    <a:prstClr val="black">
                      <a:alpha val="40000"/>
                    </a:prstClr>
                  </a:outerShdw>
                </a:effectLst>
              </a:endParaRPr>
            </a:p>
            <a:p>
              <a:endParaRPr lang="en-US" dirty="0"/>
            </a:p>
          </p:txBody>
        </p:sp>
      </p:grpSp>
    </p:spTree>
    <p:extLst>
      <p:ext uri="{BB962C8B-B14F-4D97-AF65-F5344CB8AC3E}">
        <p14:creationId xmlns:p14="http://schemas.microsoft.com/office/powerpoint/2010/main" val="279892603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200" fill="hold"/>
                                        <p:tgtEl>
                                          <p:spTgt spid="5"/>
                                        </p:tgtEl>
                                        <p:attrNameLst>
                                          <p:attrName>ppt_w</p:attrName>
                                        </p:attrNameLst>
                                      </p:cBhvr>
                                      <p:tavLst>
                                        <p:tav tm="0">
                                          <p:val>
                                            <p:fltVal val="0"/>
                                          </p:val>
                                        </p:tav>
                                        <p:tav tm="100000">
                                          <p:val>
                                            <p:strVal val="#ppt_w"/>
                                          </p:val>
                                        </p:tav>
                                      </p:tavLst>
                                    </p:anim>
                                    <p:anim calcmode="lin" valueType="num">
                                      <p:cBhvr>
                                        <p:cTn id="8" dur="1200" fill="hold"/>
                                        <p:tgtEl>
                                          <p:spTgt spid="5"/>
                                        </p:tgtEl>
                                        <p:attrNameLst>
                                          <p:attrName>ppt_h</p:attrName>
                                        </p:attrNameLst>
                                      </p:cBhvr>
                                      <p:tavLst>
                                        <p:tav tm="0">
                                          <p:val>
                                            <p:fltVal val="0"/>
                                          </p:val>
                                        </p:tav>
                                        <p:tav tm="100000">
                                          <p:val>
                                            <p:strVal val="#ppt_h"/>
                                          </p:val>
                                        </p:tav>
                                      </p:tavLst>
                                    </p:anim>
                                    <p:animEffect transition="in" filter="fade">
                                      <p:cBhvr>
                                        <p:cTn id="9" dur="1200"/>
                                        <p:tgtEl>
                                          <p:spTgt spid="5"/>
                                        </p:tgtEl>
                                      </p:cBhvr>
                                    </p:animEffect>
                                  </p:childTnLst>
                                </p:cTn>
                              </p:par>
                            </p:childTnLst>
                          </p:cTn>
                        </p:par>
                        <p:par>
                          <p:cTn id="10" fill="hold">
                            <p:stCondLst>
                              <p:cond delay="1200"/>
                            </p:stCondLst>
                            <p:childTnLst>
                              <p:par>
                                <p:cTn id="11" presetID="55"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500" fill="hold"/>
                                        <p:tgtEl>
                                          <p:spTgt spid="6"/>
                                        </p:tgtEl>
                                        <p:attrNameLst>
                                          <p:attrName>ppt_w</p:attrName>
                                        </p:attrNameLst>
                                      </p:cBhvr>
                                      <p:tavLst>
                                        <p:tav tm="0">
                                          <p:val>
                                            <p:strVal val="#ppt_w*0.70"/>
                                          </p:val>
                                        </p:tav>
                                        <p:tav tm="100000">
                                          <p:val>
                                            <p:strVal val="#ppt_w"/>
                                          </p:val>
                                        </p:tav>
                                      </p:tavLst>
                                    </p:anim>
                                    <p:anim calcmode="lin" valueType="num">
                                      <p:cBhvr>
                                        <p:cTn id="14" dur="1500" fill="hold"/>
                                        <p:tgtEl>
                                          <p:spTgt spid="6"/>
                                        </p:tgtEl>
                                        <p:attrNameLst>
                                          <p:attrName>ppt_h</p:attrName>
                                        </p:attrNameLst>
                                      </p:cBhvr>
                                      <p:tavLst>
                                        <p:tav tm="0">
                                          <p:val>
                                            <p:strVal val="#ppt_h"/>
                                          </p:val>
                                        </p:tav>
                                        <p:tav tm="100000">
                                          <p:val>
                                            <p:strVal val="#ppt_h"/>
                                          </p:val>
                                        </p:tav>
                                      </p:tavLst>
                                    </p:anim>
                                    <p:animEffect transition="in" filter="fade">
                                      <p:cBhvr>
                                        <p:cTn id="15" dur="1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additive="base">
                                        <p:cTn id="20" dur="500" fill="hold"/>
                                        <p:tgtEl>
                                          <p:spTgt spid="19"/>
                                        </p:tgtEl>
                                        <p:attrNameLst>
                                          <p:attrName>ppt_x</p:attrName>
                                        </p:attrNameLst>
                                      </p:cBhvr>
                                      <p:tavLst>
                                        <p:tav tm="0">
                                          <p:val>
                                            <p:strVal val="#ppt_x"/>
                                          </p:val>
                                        </p:tav>
                                        <p:tav tm="100000">
                                          <p:val>
                                            <p:strVal val="#ppt_x"/>
                                          </p:val>
                                        </p:tav>
                                      </p:tavLst>
                                    </p:anim>
                                    <p:anim calcmode="lin" valueType="num">
                                      <p:cBhvr additive="base">
                                        <p:cTn id="21"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5" presetClass="entr" presetSubtype="10" fill="hold"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checkerboard(across)">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blinds(horizontal)">
                                      <p:cBhvr>
                                        <p:cTn id="31" dur="500"/>
                                        <p:tgtEl>
                                          <p:spTgt spid="10"/>
                                        </p:tgtEl>
                                      </p:cBhvr>
                                    </p:animEffect>
                                  </p:childTnLst>
                                </p:cTn>
                              </p:par>
                            </p:childTnLst>
                          </p:cTn>
                        </p:par>
                        <p:par>
                          <p:cTn id="32" fill="hold">
                            <p:stCondLst>
                              <p:cond delay="500"/>
                            </p:stCondLst>
                            <p:childTnLst>
                              <p:par>
                                <p:cTn id="33" presetID="9" presetClass="entr" presetSubtype="0"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dissolve">
                                      <p:cBhvr>
                                        <p:cTn id="35"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pPr algn="ctr"/>
            <a:r>
              <a:rPr lang="es-ES_tradnl" i="1" dirty="0" smtClean="0"/>
              <a:t>El Rostro de Trafico Humano</a:t>
            </a:r>
            <a:endParaRPr lang="es-ES_tradnl" i="1" dirty="0"/>
          </a:p>
        </p:txBody>
      </p:sp>
      <p:sp>
        <p:nvSpPr>
          <p:cNvPr id="3" name="Content Placeholder 2"/>
          <p:cNvSpPr>
            <a:spLocks noGrp="1"/>
          </p:cNvSpPr>
          <p:nvPr>
            <p:ph idx="1"/>
          </p:nvPr>
        </p:nvSpPr>
        <p:spPr>
          <a:xfrm>
            <a:off x="533400" y="1295400"/>
            <a:ext cx="8229600" cy="4389120"/>
          </a:xfrm>
        </p:spPr>
        <p:txBody>
          <a:bodyPr>
            <a:normAutofit/>
          </a:bodyPr>
          <a:lstStyle/>
          <a:p>
            <a:r>
              <a:rPr lang="es-ES_tradnl" i="1" dirty="0"/>
              <a:t>Una muchacha joven en Los Ángeles – Tres semanas horrorosas como un esclava sexual en Las Vegas</a:t>
            </a:r>
            <a:r>
              <a:rPr lang="en-US" i="1" dirty="0"/>
              <a:t> </a:t>
            </a:r>
            <a:endParaRPr lang="en-US" i="1" dirty="0" smtClean="0"/>
          </a:p>
          <a:p>
            <a:r>
              <a:rPr lang="es-ES_tradnl" i="1" dirty="0"/>
              <a:t>Shirley – De Waco, Texas. Forzada a la prostitución – En San </a:t>
            </a:r>
            <a:r>
              <a:rPr lang="es-ES_tradnl" i="1" dirty="0" err="1"/>
              <a:t>Jose</a:t>
            </a:r>
            <a:r>
              <a:rPr lang="en-US" i="1" dirty="0"/>
              <a:t> </a:t>
            </a:r>
            <a:endParaRPr lang="en-US" i="1" dirty="0" smtClean="0"/>
          </a:p>
          <a:p>
            <a:pPr lvl="0"/>
            <a:r>
              <a:rPr lang="es-ES_tradnl" i="1" dirty="0"/>
              <a:t>Sarah. . .Forzada a un cuarto. . . la única conexión con el mundo exterior es una ventana pequeña, que atiende quince hombres cada noche. </a:t>
            </a:r>
            <a:endParaRPr lang="en-US" i="1" dirty="0"/>
          </a:p>
          <a:p>
            <a:pPr lvl="0"/>
            <a:r>
              <a:rPr lang="es-ES_tradnl" i="1" dirty="0" smtClean="0"/>
              <a:t>MIGUEL…Quien </a:t>
            </a:r>
            <a:r>
              <a:rPr lang="es-ES_tradnl" i="1" dirty="0"/>
              <a:t>trabaja en campos de hortalizas</a:t>
            </a:r>
            <a:r>
              <a:rPr lang="en-US" i="1" dirty="0"/>
              <a:t> </a:t>
            </a:r>
          </a:p>
        </p:txBody>
      </p:sp>
      <p:pic>
        <p:nvPicPr>
          <p:cNvPr id="5" name="Picture 4" descr="Unknown-2.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9000" y="4876800"/>
            <a:ext cx="3376826" cy="16733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3369118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200" fill="hold"/>
                                        <p:tgtEl>
                                          <p:spTgt spid="5"/>
                                        </p:tgtEl>
                                        <p:attrNameLst>
                                          <p:attrName>ppt_x</p:attrName>
                                        </p:attrNameLst>
                                      </p:cBhvr>
                                      <p:tavLst>
                                        <p:tav tm="0">
                                          <p:val>
                                            <p:strVal val="0-#ppt_w/2"/>
                                          </p:val>
                                        </p:tav>
                                        <p:tav tm="100000">
                                          <p:val>
                                            <p:strVal val="#ppt_x"/>
                                          </p:val>
                                        </p:tav>
                                      </p:tavLst>
                                    </p:anim>
                                    <p:anim calcmode="lin" valueType="num">
                                      <p:cBhvr additive="base">
                                        <p:cTn id="8" dur="12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1200"/>
                            </p:stCondLst>
                            <p:childTnLst>
                              <p:par>
                                <p:cTn id="10" presetID="9" presetClass="entr" presetSubtype="0"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1200"/>
                                        <p:tgtEl>
                                          <p:spTgt spid="3">
                                            <p:txEl>
                                              <p:pRg st="0" end="0"/>
                                            </p:txEl>
                                          </p:spTgt>
                                        </p:tgtEl>
                                      </p:cBhvr>
                                    </p:animEffect>
                                  </p:childTnLst>
                                </p:cTn>
                              </p:par>
                            </p:childTnLst>
                          </p:cTn>
                        </p:par>
                        <p:par>
                          <p:cTn id="13" fill="hold">
                            <p:stCondLst>
                              <p:cond delay="2400"/>
                            </p:stCondLst>
                            <p:childTnLst>
                              <p:par>
                                <p:cTn id="14" presetID="9" presetClass="entr" presetSubtype="0" fill="hold" grpId="0" nodeType="after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dissolve">
                                      <p:cBhvr>
                                        <p:cTn id="16" dur="1300"/>
                                        <p:tgtEl>
                                          <p:spTgt spid="3">
                                            <p:txEl>
                                              <p:pRg st="1" end="1"/>
                                            </p:txEl>
                                          </p:spTgt>
                                        </p:tgtEl>
                                      </p:cBhvr>
                                    </p:animEffect>
                                  </p:childTnLst>
                                </p:cTn>
                              </p:par>
                            </p:childTnLst>
                          </p:cTn>
                        </p:par>
                        <p:par>
                          <p:cTn id="17" fill="hold">
                            <p:stCondLst>
                              <p:cond delay="3700"/>
                            </p:stCondLst>
                            <p:childTnLst>
                              <p:par>
                                <p:cTn id="18" presetID="9" presetClass="entr" presetSubtype="0" fill="hold" grpId="0" nodeType="after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dissolve">
                                      <p:cBhvr>
                                        <p:cTn id="20" dur="13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153400" cy="838200"/>
          </a:xfrm>
        </p:spPr>
        <p:txBody>
          <a:bodyPr>
            <a:noAutofit/>
          </a:bodyPr>
          <a:lstStyle/>
          <a:p>
            <a:r>
              <a:rPr lang="es-ES_tradnl" sz="4000" b="1" dirty="0"/>
              <a:t>EN NUESTRO PROPIO </a:t>
            </a:r>
            <a:r>
              <a:rPr lang="es-ES_tradnl" sz="4000" b="1" dirty="0" smtClean="0"/>
              <a:t>PATIO </a:t>
            </a:r>
            <a:r>
              <a:rPr lang="es-ES_tradnl" sz="4000" b="1" dirty="0"/>
              <a:t>INTERIOR</a:t>
            </a:r>
            <a:r>
              <a:rPr lang="en-US" sz="4000" dirty="0"/>
              <a:t> </a:t>
            </a:r>
          </a:p>
        </p:txBody>
      </p:sp>
      <p:sp>
        <p:nvSpPr>
          <p:cNvPr id="3" name="Content Placeholder 2"/>
          <p:cNvSpPr>
            <a:spLocks noGrp="1"/>
          </p:cNvSpPr>
          <p:nvPr>
            <p:ph idx="1"/>
          </p:nvPr>
        </p:nvSpPr>
        <p:spPr>
          <a:xfrm>
            <a:off x="381000" y="1143000"/>
            <a:ext cx="5638800" cy="5105400"/>
          </a:xfrm>
        </p:spPr>
        <p:txBody>
          <a:bodyPr>
            <a:normAutofit fontScale="77500" lnSpcReduction="20000"/>
          </a:bodyPr>
          <a:lstStyle/>
          <a:p>
            <a:r>
              <a:rPr lang="es-ES_tradnl" i="1" dirty="0" smtClean="0"/>
              <a:t>Niños </a:t>
            </a:r>
            <a:r>
              <a:rPr lang="es-ES_tradnl" i="1" dirty="0"/>
              <a:t>de 13 años reclutando a otros niños en el polideportivo. </a:t>
            </a:r>
            <a:endParaRPr lang="en-US" i="1" dirty="0"/>
          </a:p>
          <a:p>
            <a:r>
              <a:rPr lang="es-ES_tradnl" i="1" dirty="0"/>
              <a:t>Un estudiante de secundaria de ultimo año en San José bien educado en este asunto y un mismo defensor dio esta historia en un seminario diocesano hace un año en el polideportivo en la trata de personas en Octubre. Dos semanas antes ella había oído por un niño de 13 años que en el mismo polideportivo dos cuadras de su casa donde ella iba cuando ella tenía 13 años que una niño estaba reclutando otros niños para el tráfico sexual. </a:t>
            </a:r>
            <a:endParaRPr lang="en-US" i="1" dirty="0"/>
          </a:p>
          <a:p>
            <a:pPr lvl="0"/>
            <a:r>
              <a:rPr lang="es-ES_tradnl" i="1" dirty="0"/>
              <a:t>Diácono en Monterey escucho por un niño de 11 años que jóvenes estaban siendo reclutados en frente de bibliotecas y escuelas. </a:t>
            </a:r>
            <a:endParaRPr lang="en-US" i="1" dirty="0"/>
          </a:p>
          <a:p>
            <a:pPr lvl="0"/>
            <a:r>
              <a:rPr lang="es-ES_tradnl" i="1" dirty="0"/>
              <a:t>Un niño menor de edad vendiendo revistas y sexo. </a:t>
            </a:r>
            <a:endParaRPr lang="en-US" i="1" dirty="0"/>
          </a:p>
          <a:p>
            <a:endParaRPr lang="en-US" i="1" dirty="0"/>
          </a:p>
        </p:txBody>
      </p:sp>
      <p:pic>
        <p:nvPicPr>
          <p:cNvPr id="4" name="Picture 3" descr="human-trafficking-3-638.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73097" y="3657600"/>
            <a:ext cx="3170903" cy="2380662"/>
          </a:xfrm>
          <a:prstGeom prst="rect">
            <a:avLst/>
          </a:prstGeom>
          <a:ln w="38100" cmpd="sng">
            <a:solidFill>
              <a:srgbClr val="FF0000"/>
            </a:solidFill>
          </a:ln>
          <a:effectLst>
            <a:outerShdw blurRad="152400" dist="317500" dir="5400000" sx="90000" sy="-19000" rotWithShape="0">
              <a:prstClr val="black">
                <a:alpha val="15000"/>
              </a:prstClr>
            </a:outerShdw>
          </a:effectLst>
          <a:scene3d>
            <a:camera prst="perspectiveLeft"/>
            <a:lightRig rig="threePt" dir="t"/>
          </a:scene3d>
        </p:spPr>
      </p:pic>
    </p:spTree>
    <p:extLst>
      <p:ext uri="{BB962C8B-B14F-4D97-AF65-F5344CB8AC3E}">
        <p14:creationId xmlns:p14="http://schemas.microsoft.com/office/powerpoint/2010/main" val="381415050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2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ES_tradnl" dirty="0" err="1" smtClean="0"/>
              <a:t>United</a:t>
            </a:r>
            <a:r>
              <a:rPr lang="es-ES_tradnl" dirty="0" smtClean="0"/>
              <a:t> </a:t>
            </a:r>
            <a:r>
              <a:rPr lang="es-ES_tradnl" dirty="0" err="1" smtClean="0"/>
              <a:t>Nations</a:t>
            </a:r>
            <a:r>
              <a:rPr lang="es-ES_tradnl" dirty="0" smtClean="0"/>
              <a:t> </a:t>
            </a:r>
            <a:r>
              <a:rPr lang="es-ES_tradnl" b="1" dirty="0" smtClean="0"/>
              <a:t>PROTOCOLO</a:t>
            </a:r>
            <a:r>
              <a:rPr lang="es-ES_tradnl" dirty="0" smtClean="0"/>
              <a:t> </a:t>
            </a:r>
            <a:r>
              <a:rPr lang="es-ES_tradnl" dirty="0" err="1" smtClean="0"/>
              <a:t>Definition</a:t>
            </a:r>
            <a:endParaRPr lang="es-ES_tradnl" dirty="0"/>
          </a:p>
        </p:txBody>
      </p:sp>
      <p:sp>
        <p:nvSpPr>
          <p:cNvPr id="3" name="Content Placeholder 2"/>
          <p:cNvSpPr>
            <a:spLocks noGrp="1"/>
          </p:cNvSpPr>
          <p:nvPr>
            <p:ph idx="1"/>
          </p:nvPr>
        </p:nvSpPr>
        <p:spPr>
          <a:xfrm>
            <a:off x="2743200" y="1935480"/>
            <a:ext cx="5943600" cy="4389120"/>
          </a:xfrm>
        </p:spPr>
        <p:txBody>
          <a:bodyPr>
            <a:normAutofit fontScale="92500" lnSpcReduction="20000"/>
          </a:bodyPr>
          <a:lstStyle/>
          <a:p>
            <a:r>
              <a:rPr lang="es-ES_tradnl" sz="2000" b="1" dirty="0"/>
              <a:t>El reclutamiento, transportación, transferencia, la acogida o la recepción de las personas por medios de amenazo o  fuerza o otras formas de compulsión, de secuestro, de fraude, de engaño o el abuso de poder </a:t>
            </a:r>
            <a:r>
              <a:rPr lang="es-ES_tradnl" sz="2000" dirty="0"/>
              <a:t>o posición de vulnerabilidad o la distribución o recepción de pagos o beneficios para lograr el consentimiento de una persona tiendo control sobre otra para la intención de explotación. </a:t>
            </a:r>
            <a:r>
              <a:rPr lang="es-ES_tradnl" sz="2000" b="1" dirty="0"/>
              <a:t>Explotación incluye al mínimo la explotación de la prostitución de otras personas de otras formas de explotación sexual, trabajo o servicios forzados, esclavitud o algo similar, servidumbre o la eliminación de órganos. </a:t>
            </a:r>
            <a:endParaRPr lang="en-US" sz="2000" dirty="0"/>
          </a:p>
          <a:p>
            <a:pPr lvl="0"/>
            <a:r>
              <a:rPr lang="es-ES_tradnl" sz="2000" b="1" dirty="0"/>
              <a:t>“La trata de personas es una de las violaciones de los derechos humanas más escandalosas que enfrenta las naciones unidas”  - Kofi Annan, Ex Secretario General. </a:t>
            </a:r>
            <a:endParaRPr lang="en-US" sz="2000" dirty="0"/>
          </a:p>
        </p:txBody>
      </p:sp>
      <p:pic>
        <p:nvPicPr>
          <p:cNvPr id="5" name="Picture 4" descr="ht.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404811">
            <a:off x="249520" y="2602292"/>
            <a:ext cx="2609146" cy="1737692"/>
          </a:xfrm>
          <a:prstGeom prst="ellipse">
            <a:avLst/>
          </a:prstGeom>
          <a:ln w="28575" cap="rnd" cmpd="sng">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2"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2)">
                                      <p:cBhvr>
                                        <p:cTn id="7" dur="2000"/>
                                        <p:tgtEl>
                                          <p:spTgt spid="3">
                                            <p:txEl>
                                              <p:pRg st="0" end="0"/>
                                            </p:txEl>
                                          </p:spTgt>
                                        </p:tgtEl>
                                      </p:cBhvr>
                                    </p:animEffect>
                                  </p:childTnLst>
                                </p:cTn>
                              </p:par>
                            </p:childTnLst>
                          </p:cTn>
                        </p:par>
                        <p:par>
                          <p:cTn id="8" fill="hold">
                            <p:stCondLst>
                              <p:cond delay="2000"/>
                            </p:stCondLst>
                            <p:childTnLst>
                              <p:par>
                                <p:cTn id="9" presetID="21" presetClass="entr" presetSubtype="2"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heel(2)">
                                      <p:cBhvr>
                                        <p:cTn id="11" dur="2000"/>
                                        <p:tgtEl>
                                          <p:spTgt spid="3">
                                            <p:txEl>
                                              <p:pRg st="1" end="1"/>
                                            </p:txEl>
                                          </p:spTgt>
                                        </p:tgtEl>
                                      </p:cBhvr>
                                    </p:animEffect>
                                  </p:childTnLst>
                                </p:cTn>
                              </p:par>
                              <p:par>
                                <p:cTn id="12" presetID="21" presetClass="entr" presetSubtype="1"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heel(1)">
                                      <p:cBhvr>
                                        <p:cTn id="14"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b="1" dirty="0"/>
              <a:t>QUE GRANDE ES EL PROBLEMA </a:t>
            </a:r>
            <a:endParaRPr lang="en-US" dirty="0"/>
          </a:p>
        </p:txBody>
      </p:sp>
      <p:sp>
        <p:nvSpPr>
          <p:cNvPr id="3" name="Content Placeholder 2"/>
          <p:cNvSpPr>
            <a:spLocks noGrp="1"/>
          </p:cNvSpPr>
          <p:nvPr>
            <p:ph idx="1"/>
          </p:nvPr>
        </p:nvSpPr>
        <p:spPr/>
        <p:txBody>
          <a:bodyPr>
            <a:normAutofit fontScale="92500"/>
          </a:bodyPr>
          <a:lstStyle/>
          <a:p>
            <a:pPr lvl="0"/>
            <a:r>
              <a:rPr lang="es-ES_tradnl" b="1" dirty="0"/>
              <a:t>$150 billón al año </a:t>
            </a:r>
            <a:endParaRPr lang="en-US" dirty="0"/>
          </a:p>
          <a:p>
            <a:pPr lvl="0"/>
            <a:r>
              <a:rPr lang="es-ES_tradnl" b="1" dirty="0"/>
              <a:t>Un promedio de 96,195 de gente que son vendidos cada día </a:t>
            </a:r>
            <a:endParaRPr lang="en-US" dirty="0"/>
          </a:p>
          <a:p>
            <a:pPr lvl="0"/>
            <a:r>
              <a:rPr lang="es-ES_tradnl" b="1" dirty="0"/>
              <a:t>Un estimado de 21 a 27 millón ya “traficados” por todo el mundo – por cada victima de trafico sexual hay nueve victimas del tráfico del mano de obra. </a:t>
            </a:r>
            <a:endParaRPr lang="en-US" dirty="0"/>
          </a:p>
          <a:p>
            <a:pPr lvl="0"/>
            <a:r>
              <a:rPr lang="es-ES_tradnl" b="1" dirty="0"/>
              <a:t>En los Estados Unidos: 41% casos de tráfico sexual; 20% del mano de obra. 22% combinados 85% de mujeres están en los casos del tráfico sexual. 40% son hombres en el tráfico del mano de obra. </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2000"/>
                                        <p:tgtEl>
                                          <p:spTgt spid="3">
                                            <p:txEl>
                                              <p:pRg st="0" end="0"/>
                                            </p:txEl>
                                          </p:spTgt>
                                        </p:tgtEl>
                                      </p:cBhvr>
                                    </p:animEffect>
                                  </p:childTnLst>
                                </p:cTn>
                              </p:par>
                            </p:childTnLst>
                          </p:cTn>
                        </p:par>
                        <p:par>
                          <p:cTn id="8" fill="hold">
                            <p:stCondLst>
                              <p:cond delay="2000"/>
                            </p:stCondLst>
                            <p:childTnLst>
                              <p:par>
                                <p:cTn id="9" presetID="9"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dissolve">
                                      <p:cBhvr>
                                        <p:cTn id="11" dur="2000"/>
                                        <p:tgtEl>
                                          <p:spTgt spid="3">
                                            <p:txEl>
                                              <p:pRg st="1" end="1"/>
                                            </p:txEl>
                                          </p:spTgt>
                                        </p:tgtEl>
                                      </p:cBhvr>
                                    </p:animEffect>
                                  </p:childTnLst>
                                </p:cTn>
                              </p:par>
                            </p:childTnLst>
                          </p:cTn>
                        </p:par>
                        <p:par>
                          <p:cTn id="12" fill="hold">
                            <p:stCondLst>
                              <p:cond delay="4000"/>
                            </p:stCondLst>
                            <p:childTnLst>
                              <p:par>
                                <p:cTn id="13" presetID="9"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dissolve">
                                      <p:cBhvr>
                                        <p:cTn id="15" dur="2000"/>
                                        <p:tgtEl>
                                          <p:spTgt spid="3">
                                            <p:txEl>
                                              <p:pRg st="2" end="2"/>
                                            </p:txEl>
                                          </p:spTgt>
                                        </p:tgtEl>
                                      </p:cBhvr>
                                    </p:animEffect>
                                  </p:childTnLst>
                                </p:cTn>
                              </p:par>
                            </p:childTnLst>
                          </p:cTn>
                        </p:par>
                        <p:par>
                          <p:cTn id="16" fill="hold">
                            <p:stCondLst>
                              <p:cond delay="6000"/>
                            </p:stCondLst>
                            <p:childTnLst>
                              <p:par>
                                <p:cTn id="17" presetID="9"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dissolve">
                                      <p:cBhvr>
                                        <p:cTn id="19"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0" y="457200"/>
            <a:ext cx="3429000" cy="1905000"/>
          </a:xfrm>
        </p:spPr>
        <p:txBody>
          <a:bodyPr>
            <a:normAutofit/>
          </a:bodyPr>
          <a:lstStyle/>
          <a:p>
            <a:r>
              <a:rPr lang="es-ES_tradnl" i="1" dirty="0"/>
              <a:t>Tragedia de </a:t>
            </a:r>
            <a:r>
              <a:rPr lang="es-ES_tradnl" i="1" dirty="0" smtClean="0"/>
              <a:t>Los </a:t>
            </a:r>
            <a:r>
              <a:rPr lang="es-ES_tradnl" i="1" dirty="0"/>
              <a:t>N</a:t>
            </a:r>
            <a:r>
              <a:rPr lang="es-ES_tradnl" i="1" dirty="0" smtClean="0"/>
              <a:t>iños</a:t>
            </a:r>
            <a:endParaRPr lang="en-US" i="1" dirty="0"/>
          </a:p>
        </p:txBody>
      </p:sp>
      <p:sp>
        <p:nvSpPr>
          <p:cNvPr id="3" name="Content Placeholder 2"/>
          <p:cNvSpPr>
            <a:spLocks noGrp="1"/>
          </p:cNvSpPr>
          <p:nvPr>
            <p:ph idx="1"/>
          </p:nvPr>
        </p:nvSpPr>
        <p:spPr>
          <a:xfrm>
            <a:off x="381000" y="2590800"/>
            <a:ext cx="8229600" cy="4038600"/>
          </a:xfrm>
        </p:spPr>
        <p:txBody>
          <a:bodyPr>
            <a:noAutofit/>
          </a:bodyPr>
          <a:lstStyle/>
          <a:p>
            <a:pPr marL="0" indent="0">
              <a:buNone/>
            </a:pPr>
            <a:endParaRPr lang="en-US" sz="2800" dirty="0" smtClean="0"/>
          </a:p>
          <a:p>
            <a:pPr lvl="0"/>
            <a:r>
              <a:rPr lang="es-ES_tradnl" sz="2800" dirty="0"/>
              <a:t>100,000 niños son traficados en los EEUU cada año. </a:t>
            </a:r>
            <a:r>
              <a:rPr lang="es-ES_tradnl" sz="2800" dirty="0" err="1"/>
              <a:t>The</a:t>
            </a:r>
            <a:r>
              <a:rPr lang="es-ES_tradnl" sz="2800" dirty="0"/>
              <a:t> </a:t>
            </a:r>
            <a:r>
              <a:rPr lang="es-ES_tradnl" sz="2800" dirty="0" err="1"/>
              <a:t>National</a:t>
            </a:r>
            <a:r>
              <a:rPr lang="es-ES_tradnl" sz="2800" dirty="0"/>
              <a:t> Center </a:t>
            </a:r>
            <a:r>
              <a:rPr lang="es-ES_tradnl" sz="2800" dirty="0" err="1"/>
              <a:t>for</a:t>
            </a:r>
            <a:r>
              <a:rPr lang="es-ES_tradnl" sz="2800" dirty="0"/>
              <a:t> </a:t>
            </a:r>
            <a:r>
              <a:rPr lang="es-ES_tradnl" sz="2800" dirty="0" err="1"/>
              <a:t>Missing</a:t>
            </a:r>
            <a:r>
              <a:rPr lang="es-ES_tradnl" sz="2800" dirty="0"/>
              <a:t> and </a:t>
            </a:r>
            <a:r>
              <a:rPr lang="es-ES_tradnl" sz="2800" dirty="0" err="1"/>
              <a:t>Exploited</a:t>
            </a:r>
            <a:r>
              <a:rPr lang="es-ES_tradnl" sz="2800" dirty="0"/>
              <a:t> </a:t>
            </a:r>
            <a:r>
              <a:rPr lang="es-ES_tradnl" sz="2800" dirty="0" err="1"/>
              <a:t>Children</a:t>
            </a:r>
            <a:endParaRPr lang="en-US" sz="2800" dirty="0"/>
          </a:p>
          <a:p>
            <a:pPr lvl="0"/>
            <a:r>
              <a:rPr lang="es-ES_tradnl" sz="2800" dirty="0"/>
              <a:t>Niños tan jóvenes como 11 años de edad trabajan en prostitución en paradas de camiones </a:t>
            </a:r>
            <a:endParaRPr lang="en-US" sz="2800" dirty="0"/>
          </a:p>
          <a:p>
            <a:pPr lvl="0"/>
            <a:r>
              <a:rPr lang="es-ES_tradnl" sz="2800" dirty="0"/>
              <a:t>Los niños o jóvenes que se van de casa pueden ser contactados por un traficante en 48 horas</a:t>
            </a:r>
            <a:endParaRPr lang="en-US" sz="2800" dirty="0"/>
          </a:p>
        </p:txBody>
      </p:sp>
      <p:pic>
        <p:nvPicPr>
          <p:cNvPr id="4" name="Picture 3" descr="Picture1.145103209_st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228600"/>
            <a:ext cx="3917950" cy="2686594"/>
          </a:xfrm>
          <a:prstGeom prst="rect">
            <a:avLst/>
          </a:prstGeom>
          <a:solidFill>
            <a:srgbClr val="FFFFFF">
              <a:shade val="85000"/>
            </a:srgbClr>
          </a:solidFill>
          <a:ln w="88900" cap="sq">
            <a:solidFill>
              <a:srgbClr val="FFFFFF"/>
            </a:solidFill>
            <a:miter lim="800000"/>
          </a:ln>
          <a:effectLst>
            <a:outerShdw blurRad="76200" dist="12700" dir="2700000" sy="-23000" kx="-800400" algn="bl" rotWithShape="0">
              <a:prstClr val="black">
                <a:alpha val="20000"/>
              </a:prstClr>
            </a:outerShdw>
          </a:effectLst>
          <a:scene3d>
            <a:camera prst="obliqueBottomRigh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2959911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800" fill="hold"/>
                                        <p:tgtEl>
                                          <p:spTgt spid="4"/>
                                        </p:tgtEl>
                                        <p:attrNameLst>
                                          <p:attrName>ppt_w</p:attrName>
                                        </p:attrNameLst>
                                      </p:cBhvr>
                                      <p:tavLst>
                                        <p:tav tm="0">
                                          <p:val>
                                            <p:fltVal val="0"/>
                                          </p:val>
                                        </p:tav>
                                        <p:tav tm="100000">
                                          <p:val>
                                            <p:strVal val="#ppt_w"/>
                                          </p:val>
                                        </p:tav>
                                      </p:tavLst>
                                    </p:anim>
                                    <p:anim calcmode="lin" valueType="num">
                                      <p:cBhvr>
                                        <p:cTn id="8" dur="2800" fill="hold"/>
                                        <p:tgtEl>
                                          <p:spTgt spid="4"/>
                                        </p:tgtEl>
                                        <p:attrNameLst>
                                          <p:attrName>ppt_h</p:attrName>
                                        </p:attrNameLst>
                                      </p:cBhvr>
                                      <p:tavLst>
                                        <p:tav tm="0">
                                          <p:val>
                                            <p:fltVal val="0"/>
                                          </p:val>
                                        </p:tav>
                                        <p:tav tm="100000">
                                          <p:val>
                                            <p:strVal val="#ppt_h"/>
                                          </p:val>
                                        </p:tav>
                                      </p:tavLst>
                                    </p:anim>
                                    <p:animEffect transition="in" filter="fade">
                                      <p:cBhvr>
                                        <p:cTn id="9" dur="2800"/>
                                        <p:tgtEl>
                                          <p:spTgt spid="4"/>
                                        </p:tgtEl>
                                      </p:cBhvr>
                                    </p:animEffect>
                                    <p:anim calcmode="lin" valueType="num">
                                      <p:cBhvr>
                                        <p:cTn id="10" dur="2800" fill="hold"/>
                                        <p:tgtEl>
                                          <p:spTgt spid="4"/>
                                        </p:tgtEl>
                                        <p:attrNameLst>
                                          <p:attrName>ppt_x</p:attrName>
                                        </p:attrNameLst>
                                      </p:cBhvr>
                                      <p:tavLst>
                                        <p:tav tm="0">
                                          <p:val>
                                            <p:fltVal val="0.5"/>
                                          </p:val>
                                        </p:tav>
                                        <p:tav tm="100000">
                                          <p:val>
                                            <p:strVal val="#ppt_x"/>
                                          </p:val>
                                        </p:tav>
                                      </p:tavLst>
                                    </p:anim>
                                    <p:anim calcmode="lin" valueType="num">
                                      <p:cBhvr>
                                        <p:cTn id="11" dur="2800" fill="hold"/>
                                        <p:tgtEl>
                                          <p:spTgt spid="4"/>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umanTraffickin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0" y="304800"/>
            <a:ext cx="4683619" cy="60281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50091372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229600" cy="1143000"/>
          </a:xfrm>
        </p:spPr>
        <p:txBody>
          <a:bodyPr>
            <a:normAutofit/>
          </a:bodyPr>
          <a:lstStyle/>
          <a:p>
            <a:r>
              <a:rPr lang="en-US" dirty="0" smtClean="0"/>
              <a:t>POLARIS  Y South Bay Coalition</a:t>
            </a:r>
            <a:endParaRPr lang="en-US" dirty="0"/>
          </a:p>
        </p:txBody>
      </p:sp>
      <p:sp>
        <p:nvSpPr>
          <p:cNvPr id="3" name="Content Placeholder 2"/>
          <p:cNvSpPr>
            <a:spLocks noGrp="1"/>
          </p:cNvSpPr>
          <p:nvPr>
            <p:ph idx="1"/>
          </p:nvPr>
        </p:nvSpPr>
        <p:spPr>
          <a:xfrm>
            <a:off x="304800" y="1600200"/>
            <a:ext cx="5105400" cy="4724400"/>
          </a:xfrm>
        </p:spPr>
        <p:txBody>
          <a:bodyPr>
            <a:noAutofit/>
          </a:bodyPr>
          <a:lstStyle/>
          <a:p>
            <a:pPr lvl="0"/>
            <a:r>
              <a:rPr lang="es-ES_tradnl" sz="2000" dirty="0"/>
              <a:t>A partir de Diciembre 1, 2014-California tiene el numero mas alto de casos </a:t>
            </a:r>
            <a:r>
              <a:rPr lang="es-ES_tradnl" sz="2000" b="1" dirty="0"/>
              <a:t>reportados</a:t>
            </a:r>
            <a:r>
              <a:rPr lang="es-ES_tradnl" sz="2000" dirty="0"/>
              <a:t>-912; seguido por Tejas 452, Florida 364, Nueva York 271</a:t>
            </a:r>
            <a:endParaRPr lang="en-US" sz="2000" dirty="0"/>
          </a:p>
          <a:p>
            <a:pPr lvl="0"/>
            <a:r>
              <a:rPr lang="es-ES_tradnl" sz="2000" dirty="0"/>
              <a:t>La área de la Bahia es un gran punto de entrada de trafico de personas, igual a Los Angeles y San Diego. Son las tres áreas de mas trafico según el FBI</a:t>
            </a:r>
            <a:endParaRPr lang="en-US" sz="2000" dirty="0"/>
          </a:p>
          <a:p>
            <a:pPr lvl="0"/>
            <a:r>
              <a:rPr lang="es-ES_tradnl" sz="2000" dirty="0"/>
              <a:t>South Bay Coalition: numero total de personas ayudadas=131; 54 de sexo comercial, 55 casos de trabajo forzado, 22 casos de sexo  comercial y trabajo forzado</a:t>
            </a:r>
            <a:endParaRPr lang="en-US" sz="2000" dirty="0"/>
          </a:p>
          <a:p>
            <a:r>
              <a:rPr lang="es-ES_tradnl" sz="2000" dirty="0" smtClean="0"/>
              <a:t>Países </a:t>
            </a:r>
            <a:r>
              <a:rPr lang="es-ES_tradnl" sz="2000" dirty="0"/>
              <a:t>de </a:t>
            </a:r>
            <a:r>
              <a:rPr lang="es-ES_tradnl" sz="2000" dirty="0" smtClean="0"/>
              <a:t>origen </a:t>
            </a:r>
            <a:r>
              <a:rPr lang="es-ES_tradnl" sz="2000" dirty="0"/>
              <a:t>de las victimas ayudadas: México 43, EEUU 44, y otros</a:t>
            </a:r>
            <a:r>
              <a:rPr lang="en-US" sz="2000" dirty="0"/>
              <a:t> </a:t>
            </a:r>
            <a:endParaRPr lang="en-US" sz="2000" b="1" dirty="0"/>
          </a:p>
        </p:txBody>
      </p:sp>
      <p:pic>
        <p:nvPicPr>
          <p:cNvPr id="4" name="Picture 3" descr="images-5.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81600" y="2438400"/>
            <a:ext cx="3386667" cy="2438400"/>
          </a:xfrm>
          <a:prstGeom prst="rect">
            <a:avLst/>
          </a:prstGeom>
          <a:effectLst>
            <a:outerShdw blurRad="76200" dir="13500000" sy="23000" kx="1200000" algn="br" rotWithShape="0">
              <a:prstClr val="black">
                <a:alpha val="20000"/>
              </a:prstClr>
            </a:outerShdw>
          </a:effectLst>
          <a:scene3d>
            <a:camera prst="perspectiveHeroicExtremeLeftFacing"/>
            <a:lightRig rig="threePt" dir="t"/>
          </a:scene3d>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200" fill="hold"/>
                                        <p:tgtEl>
                                          <p:spTgt spid="4"/>
                                        </p:tgtEl>
                                        <p:attrNameLst>
                                          <p:attrName>ppt_w</p:attrName>
                                        </p:attrNameLst>
                                      </p:cBhvr>
                                      <p:tavLst>
                                        <p:tav tm="0">
                                          <p:val>
                                            <p:fltVal val="0"/>
                                          </p:val>
                                        </p:tav>
                                        <p:tav tm="100000">
                                          <p:val>
                                            <p:strVal val="#ppt_w"/>
                                          </p:val>
                                        </p:tav>
                                      </p:tavLst>
                                    </p:anim>
                                    <p:anim calcmode="lin" valueType="num">
                                      <p:cBhvr>
                                        <p:cTn id="8" dur="1200" fill="hold"/>
                                        <p:tgtEl>
                                          <p:spTgt spid="4"/>
                                        </p:tgtEl>
                                        <p:attrNameLst>
                                          <p:attrName>ppt_h</p:attrName>
                                        </p:attrNameLst>
                                      </p:cBhvr>
                                      <p:tavLst>
                                        <p:tav tm="0">
                                          <p:val>
                                            <p:fltVal val="0"/>
                                          </p:val>
                                        </p:tav>
                                        <p:tav tm="100000">
                                          <p:val>
                                            <p:strVal val="#ppt_h"/>
                                          </p:val>
                                        </p:tav>
                                      </p:tavLst>
                                    </p:anim>
                                    <p:anim calcmode="lin" valueType="num">
                                      <p:cBhvr>
                                        <p:cTn id="9" dur="1200" fill="hold"/>
                                        <p:tgtEl>
                                          <p:spTgt spid="4"/>
                                        </p:tgtEl>
                                        <p:attrNameLst>
                                          <p:attrName>style.rotation</p:attrName>
                                        </p:attrNameLst>
                                      </p:cBhvr>
                                      <p:tavLst>
                                        <p:tav tm="0">
                                          <p:val>
                                            <p:fltVal val="360"/>
                                          </p:val>
                                        </p:tav>
                                        <p:tav tm="100000">
                                          <p:val>
                                            <p:fltVal val="0"/>
                                          </p:val>
                                        </p:tav>
                                      </p:tavLst>
                                    </p:anim>
                                    <p:animEffect transition="in" filter="fade">
                                      <p:cBhvr>
                                        <p:cTn id="10" dur="12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304800" y="152400"/>
            <a:ext cx="8610600" cy="1143000"/>
          </a:xfrm>
        </p:spPr>
        <p:txBody>
          <a:bodyPr>
            <a:noAutofit/>
          </a:bodyPr>
          <a:lstStyle/>
          <a:p>
            <a:pPr algn="ctr"/>
            <a:r>
              <a:rPr lang="es-ES_tradnl" sz="4000" dirty="0"/>
              <a:t>Quienes son las victimas </a:t>
            </a:r>
            <a:r>
              <a:rPr lang="es-ES_tradnl" sz="4000" dirty="0" smtClean="0"/>
              <a:t/>
            </a:r>
            <a:br>
              <a:rPr lang="es-ES_tradnl" sz="4000" dirty="0" smtClean="0"/>
            </a:br>
            <a:r>
              <a:rPr lang="es-ES_tradnl" sz="4000" dirty="0" smtClean="0"/>
              <a:t>de </a:t>
            </a:r>
            <a:r>
              <a:rPr lang="es-ES_tradnl" sz="4000" dirty="0"/>
              <a:t>trafico de </a:t>
            </a:r>
            <a:r>
              <a:rPr lang="es-ES_tradnl" sz="4000" dirty="0" smtClean="0"/>
              <a:t>personas</a:t>
            </a:r>
            <a:r>
              <a:rPr lang="en-US" sz="4000" dirty="0" smtClean="0"/>
              <a:t>?</a:t>
            </a:r>
            <a:endParaRPr lang="en-US" sz="4000" dirty="0"/>
          </a:p>
        </p:txBody>
      </p:sp>
      <p:sp>
        <p:nvSpPr>
          <p:cNvPr id="54275" name="Rectangle 3"/>
          <p:cNvSpPr>
            <a:spLocks noGrp="1" noChangeArrowheads="1"/>
          </p:cNvSpPr>
          <p:nvPr>
            <p:ph sz="half" idx="1"/>
          </p:nvPr>
        </p:nvSpPr>
        <p:spPr>
          <a:xfrm>
            <a:off x="457200" y="1828800"/>
            <a:ext cx="4038600" cy="4434840"/>
          </a:xfrm>
        </p:spPr>
        <p:txBody>
          <a:bodyPr>
            <a:normAutofit fontScale="92500" lnSpcReduction="10000"/>
          </a:bodyPr>
          <a:lstStyle/>
          <a:p>
            <a:pPr>
              <a:buFont typeface="Wingdings" pitchFamily="2" charset="2"/>
              <a:buChar char="l"/>
            </a:pPr>
            <a:endParaRPr lang="en-US" dirty="0" smtClean="0"/>
          </a:p>
          <a:p>
            <a:pPr>
              <a:buFont typeface="Wingdings" pitchFamily="2" charset="2"/>
              <a:buChar char="l"/>
            </a:pPr>
            <a:endParaRPr lang="en-US" dirty="0"/>
          </a:p>
          <a:p>
            <a:pPr>
              <a:buFont typeface="Wingdings" pitchFamily="2" charset="2"/>
              <a:buChar char="l"/>
            </a:pPr>
            <a:endParaRPr lang="en-US" dirty="0" smtClean="0"/>
          </a:p>
        </p:txBody>
      </p:sp>
      <p:sp>
        <p:nvSpPr>
          <p:cNvPr id="3" name="Content Placeholder 2"/>
          <p:cNvSpPr>
            <a:spLocks noGrp="1"/>
          </p:cNvSpPr>
          <p:nvPr>
            <p:ph sz="half" idx="2"/>
          </p:nvPr>
        </p:nvSpPr>
        <p:spPr>
          <a:xfrm>
            <a:off x="4876800" y="1371600"/>
            <a:ext cx="4038600" cy="4983325"/>
          </a:xfrm>
        </p:spPr>
        <p:txBody>
          <a:bodyPr>
            <a:normAutofit fontScale="92500" lnSpcReduction="10000"/>
          </a:bodyPr>
          <a:lstStyle/>
          <a:p>
            <a:pPr lvl="0"/>
            <a:r>
              <a:rPr lang="es-ES_tradnl" dirty="0"/>
              <a:t>Hombres, Mujeres, y niños</a:t>
            </a:r>
            <a:endParaRPr lang="en-US" dirty="0"/>
          </a:p>
          <a:p>
            <a:pPr lvl="0"/>
            <a:r>
              <a:rPr lang="es-ES_tradnl" dirty="0"/>
              <a:t>De cualquier edad y de varios niveles de educación (edad media para entrar a trafico de sexo es entre 12 y 14 años)</a:t>
            </a:r>
            <a:endParaRPr lang="en-US" dirty="0"/>
          </a:p>
          <a:p>
            <a:pPr lvl="0"/>
            <a:r>
              <a:rPr lang="es-ES_tradnl" dirty="0"/>
              <a:t>Migrantes—los jóvenes son mas vulnerables</a:t>
            </a:r>
            <a:endParaRPr lang="en-US" dirty="0"/>
          </a:p>
          <a:p>
            <a:pPr lvl="0"/>
            <a:r>
              <a:rPr lang="es-ES_tradnl" dirty="0"/>
              <a:t>Jóvenes en el sistema de cuidad de crianza son muy vulnerables. 1 de 3 jóvenes que se van de casa son acercados por traficantes en menos de 48 horas </a:t>
            </a:r>
            <a:endParaRPr lang="en-US" dirty="0"/>
          </a:p>
          <a:p>
            <a:endParaRPr lang="en-US" dirty="0"/>
          </a:p>
        </p:txBody>
      </p:sp>
      <p:pic>
        <p:nvPicPr>
          <p:cNvPr id="2" name="Picture 1" descr="Unknown-1.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1600200"/>
            <a:ext cx="4495800" cy="4800600"/>
          </a:xfrm>
          <a:prstGeom prst="ellipse">
            <a:avLst/>
          </a:prstGeom>
          <a:ln w="63500" cap="rnd">
            <a:solidFill>
              <a:schemeClr val="accent4">
                <a:lumMod val="75000"/>
              </a:schemeClr>
            </a:solidFill>
          </a:ln>
          <a:effectLst>
            <a:outerShdw blurRad="50800" dist="38100" dir="10800000" algn="r"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4274"/>
                                        </p:tgtEl>
                                        <p:attrNameLst>
                                          <p:attrName>style.visibility</p:attrName>
                                        </p:attrNameLst>
                                      </p:cBhvr>
                                      <p:to>
                                        <p:strVal val="visible"/>
                                      </p:to>
                                    </p:set>
                                    <p:animEffect transition="in" filter="dissolve">
                                      <p:cBhvr>
                                        <p:cTn id="7" dur="1400"/>
                                        <p:tgtEl>
                                          <p:spTgt spid="54274"/>
                                        </p:tgtEl>
                                      </p:cBhvr>
                                    </p:animEffect>
                                  </p:childTnLst>
                                </p:cTn>
                              </p:par>
                            </p:childTnLst>
                          </p:cTn>
                        </p:par>
                        <p:par>
                          <p:cTn id="8" fill="hold">
                            <p:stCondLst>
                              <p:cond delay="1400"/>
                            </p:stCondLst>
                            <p:childTnLst>
                              <p:par>
                                <p:cTn id="9" presetID="35"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500"/>
                                        <p:tgtEl>
                                          <p:spTgt spid="2"/>
                                        </p:tgtEl>
                                      </p:cBhvr>
                                    </p:animEffect>
                                    <p:anim calcmode="lin" valueType="num">
                                      <p:cBhvr>
                                        <p:cTn id="12" dur="1500" fill="hold"/>
                                        <p:tgtEl>
                                          <p:spTgt spid="2"/>
                                        </p:tgtEl>
                                        <p:attrNameLst>
                                          <p:attrName>style.rotation</p:attrName>
                                        </p:attrNameLst>
                                      </p:cBhvr>
                                      <p:tavLst>
                                        <p:tav tm="0">
                                          <p:val>
                                            <p:fltVal val="720"/>
                                          </p:val>
                                        </p:tav>
                                        <p:tav tm="100000">
                                          <p:val>
                                            <p:fltVal val="0"/>
                                          </p:val>
                                        </p:tav>
                                      </p:tavLst>
                                    </p:anim>
                                    <p:anim calcmode="lin" valueType="num">
                                      <p:cBhvr>
                                        <p:cTn id="13" dur="1500" fill="hold"/>
                                        <p:tgtEl>
                                          <p:spTgt spid="2"/>
                                        </p:tgtEl>
                                        <p:attrNameLst>
                                          <p:attrName>ppt_h</p:attrName>
                                        </p:attrNameLst>
                                      </p:cBhvr>
                                      <p:tavLst>
                                        <p:tav tm="0">
                                          <p:val>
                                            <p:fltVal val="0"/>
                                          </p:val>
                                        </p:tav>
                                        <p:tav tm="100000">
                                          <p:val>
                                            <p:strVal val="#ppt_h"/>
                                          </p:val>
                                        </p:tav>
                                      </p:tavLst>
                                    </p:anim>
                                    <p:anim calcmode="lin" valueType="num">
                                      <p:cBhvr>
                                        <p:cTn id="14" dur="1500" fill="hold"/>
                                        <p:tgtEl>
                                          <p:spTgt spid="2"/>
                                        </p:tgtEl>
                                        <p:attrNameLst>
                                          <p:attrName>ppt_w</p:attrName>
                                        </p:attrNameLst>
                                      </p:cBhvr>
                                      <p:tavLst>
                                        <p:tav tm="0">
                                          <p:val>
                                            <p:fltVal val="0"/>
                                          </p:val>
                                        </p:tav>
                                        <p:tav tm="100000">
                                          <p:val>
                                            <p:strVal val="#ppt_w"/>
                                          </p:val>
                                        </p:tav>
                                      </p:tavLst>
                                    </p:anim>
                                  </p:childTnLst>
                                </p:cTn>
                              </p:par>
                            </p:childTnLst>
                          </p:cTn>
                        </p:par>
                        <p:par>
                          <p:cTn id="15" fill="hold">
                            <p:stCondLst>
                              <p:cond delay="2900"/>
                            </p:stCondLst>
                            <p:childTnLst>
                              <p:par>
                                <p:cTn id="16" presetID="2" presetClass="entr" presetSubtype="3" fill="hold" grpId="0" nodeType="after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 calcmode="lin" valueType="num">
                                      <p:cBhvr additive="base">
                                        <p:cTn id="18" dur="10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9" dur="10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par>
                          <p:cTn id="20" fill="hold">
                            <p:stCondLst>
                              <p:cond delay="3900"/>
                            </p:stCondLst>
                            <p:childTnLst>
                              <p:par>
                                <p:cTn id="21" presetID="2" presetClass="entr" presetSubtype="3" fill="hold" grpId="0" nodeType="after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additive="base">
                                        <p:cTn id="23" dur="10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24" dur="10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par>
                          <p:cTn id="25" fill="hold">
                            <p:stCondLst>
                              <p:cond delay="4900"/>
                            </p:stCondLst>
                            <p:childTnLst>
                              <p:par>
                                <p:cTn id="26" presetID="2" presetClass="entr" presetSubtype="3" fill="hold" grpId="0" nodeType="after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additive="base">
                                        <p:cTn id="28" dur="10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9" dur="10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par>
                          <p:cTn id="30" fill="hold">
                            <p:stCondLst>
                              <p:cond delay="5900"/>
                            </p:stCondLst>
                            <p:childTnLst>
                              <p:par>
                                <p:cTn id="31" presetID="2" presetClass="entr" presetSubtype="3" fill="hold" grpId="0" nodeType="after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 calcmode="lin" valueType="num">
                                      <p:cBhvr additive="base">
                                        <p:cTn id="33" dur="10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34" dur="10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4"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609600" y="381000"/>
            <a:ext cx="7848600" cy="838200"/>
          </a:xfrm>
        </p:spPr>
        <p:txBody>
          <a:bodyPr>
            <a:normAutofit/>
          </a:bodyPr>
          <a:lstStyle/>
          <a:p>
            <a:r>
              <a:rPr lang="es-ES_tradnl" dirty="0"/>
              <a:t>Causas de trafico de personas</a:t>
            </a:r>
            <a:r>
              <a:rPr lang="en-US" dirty="0"/>
              <a:t> </a:t>
            </a:r>
          </a:p>
        </p:txBody>
      </p:sp>
      <p:sp>
        <p:nvSpPr>
          <p:cNvPr id="56323" name="Rectangle 3"/>
          <p:cNvSpPr>
            <a:spLocks noGrp="1" noChangeArrowheads="1"/>
          </p:cNvSpPr>
          <p:nvPr>
            <p:ph idx="1"/>
          </p:nvPr>
        </p:nvSpPr>
        <p:spPr>
          <a:xfrm>
            <a:off x="457200" y="1524000"/>
            <a:ext cx="5029200" cy="4800600"/>
          </a:xfrm>
        </p:spPr>
        <p:txBody>
          <a:bodyPr>
            <a:normAutofit fontScale="92500" lnSpcReduction="10000"/>
          </a:bodyPr>
          <a:lstStyle/>
          <a:p>
            <a:r>
              <a:rPr lang="es-ES_tradnl" dirty="0"/>
              <a:t>Falta de oportunidades de empleo</a:t>
            </a:r>
            <a:endParaRPr lang="en-US" dirty="0"/>
          </a:p>
          <a:p>
            <a:pPr lvl="0"/>
            <a:r>
              <a:rPr lang="es-ES_tradnl" dirty="0"/>
              <a:t>Aumento de desigualdad económica</a:t>
            </a:r>
            <a:endParaRPr lang="en-US" dirty="0"/>
          </a:p>
          <a:p>
            <a:pPr lvl="0"/>
            <a:r>
              <a:rPr lang="es-ES_tradnl" dirty="0"/>
              <a:t>Declive de la economía rápida y gravemente</a:t>
            </a:r>
            <a:endParaRPr lang="en-US" dirty="0"/>
          </a:p>
          <a:p>
            <a:pPr lvl="0"/>
            <a:r>
              <a:rPr lang="es-ES_tradnl" dirty="0"/>
              <a:t>Codicia, violencia</a:t>
            </a:r>
            <a:endParaRPr lang="en-US" dirty="0"/>
          </a:p>
          <a:p>
            <a:pPr lvl="0"/>
            <a:r>
              <a:rPr lang="es-ES_tradnl" dirty="0"/>
              <a:t>Para los jóvenes: falta de estabilidad en el hogar, situaciones abusivas, falta de hogar, sistema de cuidado de crianza</a:t>
            </a:r>
            <a:endParaRPr lang="en-US" dirty="0"/>
          </a:p>
          <a:p>
            <a:pPr lvl="0"/>
            <a:r>
              <a:rPr lang="es-ES_tradnl" dirty="0"/>
              <a:t>Falta de seguridad de Internet</a:t>
            </a:r>
            <a:endParaRPr lang="en-US" dirty="0"/>
          </a:p>
          <a:p>
            <a:endParaRPr lang="en-US" dirty="0"/>
          </a:p>
        </p:txBody>
      </p:sp>
      <p:pic>
        <p:nvPicPr>
          <p:cNvPr id="2" name="Picture 1" descr="images-1.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5800" y="3581400"/>
            <a:ext cx="4333348" cy="2408269"/>
          </a:xfrm>
          <a:prstGeom prst="rect">
            <a:avLst/>
          </a:prstGeom>
          <a:ln w="38100" cap="sq">
            <a:solidFill>
              <a:srgbClr val="000000"/>
            </a:solidFill>
            <a:prstDash val="solid"/>
            <a:miter lim="800000"/>
          </a:ln>
          <a:effectLst>
            <a:outerShdw blurRad="50800" dist="38100" dir="2700000" algn="tl" rotWithShape="0">
              <a:srgbClr val="000000">
                <a:alpha val="43000"/>
              </a:srgbClr>
            </a:outerShdw>
            <a:reflection blurRad="6350" stA="50000" endA="300" endPos="38500" dist="50800" dir="5400000" sy="-100000" algn="bl" rotWithShape="0"/>
          </a:effectLst>
          <a:scene3d>
            <a:camera prst="perspectiveHeroicExtremeLeftFacing"/>
            <a:lightRig rig="threePt" dir="t"/>
          </a:scene3d>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56323">
                                            <p:txEl>
                                              <p:pRg st="0" end="0"/>
                                            </p:txEl>
                                          </p:spTgt>
                                        </p:tgtEl>
                                        <p:attrNameLst>
                                          <p:attrName>style.visibility</p:attrName>
                                        </p:attrNameLst>
                                      </p:cBhvr>
                                      <p:to>
                                        <p:strVal val="visible"/>
                                      </p:to>
                                    </p:set>
                                    <p:anim calcmode="lin" valueType="num">
                                      <p:cBhvr>
                                        <p:cTn id="7" dur="600" fill="hold"/>
                                        <p:tgtEl>
                                          <p:spTgt spid="56323">
                                            <p:txEl>
                                              <p:pRg st="0" end="0"/>
                                            </p:txEl>
                                          </p:spTgt>
                                        </p:tgtEl>
                                        <p:attrNameLst>
                                          <p:attrName>ppt_w</p:attrName>
                                        </p:attrNameLst>
                                      </p:cBhvr>
                                      <p:tavLst>
                                        <p:tav tm="0">
                                          <p:val>
                                            <p:strVal val="#ppt_w*0.70"/>
                                          </p:val>
                                        </p:tav>
                                        <p:tav tm="100000">
                                          <p:val>
                                            <p:strVal val="#ppt_w"/>
                                          </p:val>
                                        </p:tav>
                                      </p:tavLst>
                                    </p:anim>
                                    <p:anim calcmode="lin" valueType="num">
                                      <p:cBhvr>
                                        <p:cTn id="8" dur="600" fill="hold"/>
                                        <p:tgtEl>
                                          <p:spTgt spid="56323">
                                            <p:txEl>
                                              <p:pRg st="0" end="0"/>
                                            </p:txEl>
                                          </p:spTgt>
                                        </p:tgtEl>
                                        <p:attrNameLst>
                                          <p:attrName>ppt_h</p:attrName>
                                        </p:attrNameLst>
                                      </p:cBhvr>
                                      <p:tavLst>
                                        <p:tav tm="0">
                                          <p:val>
                                            <p:strVal val="#ppt_h"/>
                                          </p:val>
                                        </p:tav>
                                        <p:tav tm="100000">
                                          <p:val>
                                            <p:strVal val="#ppt_h"/>
                                          </p:val>
                                        </p:tav>
                                      </p:tavLst>
                                    </p:anim>
                                    <p:animEffect transition="in" filter="fade">
                                      <p:cBhvr>
                                        <p:cTn id="9" dur="600"/>
                                        <p:tgtEl>
                                          <p:spTgt spid="56323">
                                            <p:txEl>
                                              <p:pRg st="0" end="0"/>
                                            </p:txEl>
                                          </p:spTgt>
                                        </p:tgtEl>
                                      </p:cBhvr>
                                    </p:animEffect>
                                  </p:childTnLst>
                                </p:cTn>
                              </p:par>
                            </p:childTnLst>
                          </p:cTn>
                        </p:par>
                        <p:par>
                          <p:cTn id="10" fill="hold">
                            <p:stCondLst>
                              <p:cond delay="600"/>
                            </p:stCondLst>
                            <p:childTnLst>
                              <p:par>
                                <p:cTn id="11" presetID="55" presetClass="entr" presetSubtype="0" fill="hold" grpId="0" nodeType="afterEffect">
                                  <p:stCondLst>
                                    <p:cond delay="0"/>
                                  </p:stCondLst>
                                  <p:childTnLst>
                                    <p:set>
                                      <p:cBhvr>
                                        <p:cTn id="12" dur="1" fill="hold">
                                          <p:stCondLst>
                                            <p:cond delay="0"/>
                                          </p:stCondLst>
                                        </p:cTn>
                                        <p:tgtEl>
                                          <p:spTgt spid="56323">
                                            <p:txEl>
                                              <p:pRg st="1" end="1"/>
                                            </p:txEl>
                                          </p:spTgt>
                                        </p:tgtEl>
                                        <p:attrNameLst>
                                          <p:attrName>style.visibility</p:attrName>
                                        </p:attrNameLst>
                                      </p:cBhvr>
                                      <p:to>
                                        <p:strVal val="visible"/>
                                      </p:to>
                                    </p:set>
                                    <p:anim calcmode="lin" valueType="num">
                                      <p:cBhvr>
                                        <p:cTn id="13" dur="600" fill="hold"/>
                                        <p:tgtEl>
                                          <p:spTgt spid="56323">
                                            <p:txEl>
                                              <p:pRg st="1" end="1"/>
                                            </p:txEl>
                                          </p:spTgt>
                                        </p:tgtEl>
                                        <p:attrNameLst>
                                          <p:attrName>ppt_w</p:attrName>
                                        </p:attrNameLst>
                                      </p:cBhvr>
                                      <p:tavLst>
                                        <p:tav tm="0">
                                          <p:val>
                                            <p:strVal val="#ppt_w*0.70"/>
                                          </p:val>
                                        </p:tav>
                                        <p:tav tm="100000">
                                          <p:val>
                                            <p:strVal val="#ppt_w"/>
                                          </p:val>
                                        </p:tav>
                                      </p:tavLst>
                                    </p:anim>
                                    <p:anim calcmode="lin" valueType="num">
                                      <p:cBhvr>
                                        <p:cTn id="14" dur="600" fill="hold"/>
                                        <p:tgtEl>
                                          <p:spTgt spid="56323">
                                            <p:txEl>
                                              <p:pRg st="1" end="1"/>
                                            </p:txEl>
                                          </p:spTgt>
                                        </p:tgtEl>
                                        <p:attrNameLst>
                                          <p:attrName>ppt_h</p:attrName>
                                        </p:attrNameLst>
                                      </p:cBhvr>
                                      <p:tavLst>
                                        <p:tav tm="0">
                                          <p:val>
                                            <p:strVal val="#ppt_h"/>
                                          </p:val>
                                        </p:tav>
                                        <p:tav tm="100000">
                                          <p:val>
                                            <p:strVal val="#ppt_h"/>
                                          </p:val>
                                        </p:tav>
                                      </p:tavLst>
                                    </p:anim>
                                    <p:animEffect transition="in" filter="fade">
                                      <p:cBhvr>
                                        <p:cTn id="15" dur="600"/>
                                        <p:tgtEl>
                                          <p:spTgt spid="56323">
                                            <p:txEl>
                                              <p:pRg st="1" end="1"/>
                                            </p:txEl>
                                          </p:spTgt>
                                        </p:tgtEl>
                                      </p:cBhvr>
                                    </p:animEffect>
                                  </p:childTnLst>
                                </p:cTn>
                              </p:par>
                            </p:childTnLst>
                          </p:cTn>
                        </p:par>
                        <p:par>
                          <p:cTn id="16" fill="hold">
                            <p:stCondLst>
                              <p:cond delay="1200"/>
                            </p:stCondLst>
                            <p:childTnLst>
                              <p:par>
                                <p:cTn id="17" presetID="55" presetClass="entr" presetSubtype="0" fill="hold" grpId="0" nodeType="afterEffect">
                                  <p:stCondLst>
                                    <p:cond delay="0"/>
                                  </p:stCondLst>
                                  <p:childTnLst>
                                    <p:set>
                                      <p:cBhvr>
                                        <p:cTn id="18" dur="1" fill="hold">
                                          <p:stCondLst>
                                            <p:cond delay="0"/>
                                          </p:stCondLst>
                                        </p:cTn>
                                        <p:tgtEl>
                                          <p:spTgt spid="56323">
                                            <p:txEl>
                                              <p:pRg st="2" end="2"/>
                                            </p:txEl>
                                          </p:spTgt>
                                        </p:tgtEl>
                                        <p:attrNameLst>
                                          <p:attrName>style.visibility</p:attrName>
                                        </p:attrNameLst>
                                      </p:cBhvr>
                                      <p:to>
                                        <p:strVal val="visible"/>
                                      </p:to>
                                    </p:set>
                                    <p:anim calcmode="lin" valueType="num">
                                      <p:cBhvr>
                                        <p:cTn id="19" dur="600" fill="hold"/>
                                        <p:tgtEl>
                                          <p:spTgt spid="56323">
                                            <p:txEl>
                                              <p:pRg st="2" end="2"/>
                                            </p:txEl>
                                          </p:spTgt>
                                        </p:tgtEl>
                                        <p:attrNameLst>
                                          <p:attrName>ppt_w</p:attrName>
                                        </p:attrNameLst>
                                      </p:cBhvr>
                                      <p:tavLst>
                                        <p:tav tm="0">
                                          <p:val>
                                            <p:strVal val="#ppt_w*0.70"/>
                                          </p:val>
                                        </p:tav>
                                        <p:tav tm="100000">
                                          <p:val>
                                            <p:strVal val="#ppt_w"/>
                                          </p:val>
                                        </p:tav>
                                      </p:tavLst>
                                    </p:anim>
                                    <p:anim calcmode="lin" valueType="num">
                                      <p:cBhvr>
                                        <p:cTn id="20" dur="600" fill="hold"/>
                                        <p:tgtEl>
                                          <p:spTgt spid="56323">
                                            <p:txEl>
                                              <p:pRg st="2" end="2"/>
                                            </p:txEl>
                                          </p:spTgt>
                                        </p:tgtEl>
                                        <p:attrNameLst>
                                          <p:attrName>ppt_h</p:attrName>
                                        </p:attrNameLst>
                                      </p:cBhvr>
                                      <p:tavLst>
                                        <p:tav tm="0">
                                          <p:val>
                                            <p:strVal val="#ppt_h"/>
                                          </p:val>
                                        </p:tav>
                                        <p:tav tm="100000">
                                          <p:val>
                                            <p:strVal val="#ppt_h"/>
                                          </p:val>
                                        </p:tav>
                                      </p:tavLst>
                                    </p:anim>
                                    <p:animEffect transition="in" filter="fade">
                                      <p:cBhvr>
                                        <p:cTn id="21" dur="600"/>
                                        <p:tgtEl>
                                          <p:spTgt spid="56323">
                                            <p:txEl>
                                              <p:pRg st="2" end="2"/>
                                            </p:txEl>
                                          </p:spTgt>
                                        </p:tgtEl>
                                      </p:cBhvr>
                                    </p:animEffect>
                                  </p:childTnLst>
                                </p:cTn>
                              </p:par>
                            </p:childTnLst>
                          </p:cTn>
                        </p:par>
                        <p:par>
                          <p:cTn id="22" fill="hold">
                            <p:stCondLst>
                              <p:cond delay="1800"/>
                            </p:stCondLst>
                            <p:childTnLst>
                              <p:par>
                                <p:cTn id="23" presetID="55" presetClass="entr" presetSubtype="0" fill="hold" grpId="0" nodeType="afterEffect">
                                  <p:stCondLst>
                                    <p:cond delay="0"/>
                                  </p:stCondLst>
                                  <p:childTnLst>
                                    <p:set>
                                      <p:cBhvr>
                                        <p:cTn id="24" dur="1" fill="hold">
                                          <p:stCondLst>
                                            <p:cond delay="0"/>
                                          </p:stCondLst>
                                        </p:cTn>
                                        <p:tgtEl>
                                          <p:spTgt spid="56323">
                                            <p:txEl>
                                              <p:pRg st="3" end="3"/>
                                            </p:txEl>
                                          </p:spTgt>
                                        </p:tgtEl>
                                        <p:attrNameLst>
                                          <p:attrName>style.visibility</p:attrName>
                                        </p:attrNameLst>
                                      </p:cBhvr>
                                      <p:to>
                                        <p:strVal val="visible"/>
                                      </p:to>
                                    </p:set>
                                    <p:anim calcmode="lin" valueType="num">
                                      <p:cBhvr>
                                        <p:cTn id="25" dur="600" fill="hold"/>
                                        <p:tgtEl>
                                          <p:spTgt spid="56323">
                                            <p:txEl>
                                              <p:pRg st="3" end="3"/>
                                            </p:txEl>
                                          </p:spTgt>
                                        </p:tgtEl>
                                        <p:attrNameLst>
                                          <p:attrName>ppt_w</p:attrName>
                                        </p:attrNameLst>
                                      </p:cBhvr>
                                      <p:tavLst>
                                        <p:tav tm="0">
                                          <p:val>
                                            <p:strVal val="#ppt_w*0.70"/>
                                          </p:val>
                                        </p:tav>
                                        <p:tav tm="100000">
                                          <p:val>
                                            <p:strVal val="#ppt_w"/>
                                          </p:val>
                                        </p:tav>
                                      </p:tavLst>
                                    </p:anim>
                                    <p:anim calcmode="lin" valueType="num">
                                      <p:cBhvr>
                                        <p:cTn id="26" dur="600" fill="hold"/>
                                        <p:tgtEl>
                                          <p:spTgt spid="56323">
                                            <p:txEl>
                                              <p:pRg st="3" end="3"/>
                                            </p:txEl>
                                          </p:spTgt>
                                        </p:tgtEl>
                                        <p:attrNameLst>
                                          <p:attrName>ppt_h</p:attrName>
                                        </p:attrNameLst>
                                      </p:cBhvr>
                                      <p:tavLst>
                                        <p:tav tm="0">
                                          <p:val>
                                            <p:strVal val="#ppt_h"/>
                                          </p:val>
                                        </p:tav>
                                        <p:tav tm="100000">
                                          <p:val>
                                            <p:strVal val="#ppt_h"/>
                                          </p:val>
                                        </p:tav>
                                      </p:tavLst>
                                    </p:anim>
                                    <p:animEffect transition="in" filter="fade">
                                      <p:cBhvr>
                                        <p:cTn id="27" dur="600"/>
                                        <p:tgtEl>
                                          <p:spTgt spid="56323">
                                            <p:txEl>
                                              <p:pRg st="3" end="3"/>
                                            </p:txEl>
                                          </p:spTgt>
                                        </p:tgtEl>
                                      </p:cBhvr>
                                    </p:animEffect>
                                  </p:childTnLst>
                                </p:cTn>
                              </p:par>
                            </p:childTnLst>
                          </p:cTn>
                        </p:par>
                        <p:par>
                          <p:cTn id="28" fill="hold">
                            <p:stCondLst>
                              <p:cond delay="2400"/>
                            </p:stCondLst>
                            <p:childTnLst>
                              <p:par>
                                <p:cTn id="29" presetID="55" presetClass="entr" presetSubtype="0" fill="hold" grpId="0" nodeType="afterEffect">
                                  <p:stCondLst>
                                    <p:cond delay="0"/>
                                  </p:stCondLst>
                                  <p:childTnLst>
                                    <p:set>
                                      <p:cBhvr>
                                        <p:cTn id="30" dur="1" fill="hold">
                                          <p:stCondLst>
                                            <p:cond delay="0"/>
                                          </p:stCondLst>
                                        </p:cTn>
                                        <p:tgtEl>
                                          <p:spTgt spid="56323">
                                            <p:txEl>
                                              <p:pRg st="4" end="4"/>
                                            </p:txEl>
                                          </p:spTgt>
                                        </p:tgtEl>
                                        <p:attrNameLst>
                                          <p:attrName>style.visibility</p:attrName>
                                        </p:attrNameLst>
                                      </p:cBhvr>
                                      <p:to>
                                        <p:strVal val="visible"/>
                                      </p:to>
                                    </p:set>
                                    <p:anim calcmode="lin" valueType="num">
                                      <p:cBhvr>
                                        <p:cTn id="31" dur="600" fill="hold"/>
                                        <p:tgtEl>
                                          <p:spTgt spid="56323">
                                            <p:txEl>
                                              <p:pRg st="4" end="4"/>
                                            </p:txEl>
                                          </p:spTgt>
                                        </p:tgtEl>
                                        <p:attrNameLst>
                                          <p:attrName>ppt_w</p:attrName>
                                        </p:attrNameLst>
                                      </p:cBhvr>
                                      <p:tavLst>
                                        <p:tav tm="0">
                                          <p:val>
                                            <p:strVal val="#ppt_w*0.70"/>
                                          </p:val>
                                        </p:tav>
                                        <p:tav tm="100000">
                                          <p:val>
                                            <p:strVal val="#ppt_w"/>
                                          </p:val>
                                        </p:tav>
                                      </p:tavLst>
                                    </p:anim>
                                    <p:anim calcmode="lin" valueType="num">
                                      <p:cBhvr>
                                        <p:cTn id="32" dur="600" fill="hold"/>
                                        <p:tgtEl>
                                          <p:spTgt spid="56323">
                                            <p:txEl>
                                              <p:pRg st="4" end="4"/>
                                            </p:txEl>
                                          </p:spTgt>
                                        </p:tgtEl>
                                        <p:attrNameLst>
                                          <p:attrName>ppt_h</p:attrName>
                                        </p:attrNameLst>
                                      </p:cBhvr>
                                      <p:tavLst>
                                        <p:tav tm="0">
                                          <p:val>
                                            <p:strVal val="#ppt_h"/>
                                          </p:val>
                                        </p:tav>
                                        <p:tav tm="100000">
                                          <p:val>
                                            <p:strVal val="#ppt_h"/>
                                          </p:val>
                                        </p:tav>
                                      </p:tavLst>
                                    </p:anim>
                                    <p:animEffect transition="in" filter="fade">
                                      <p:cBhvr>
                                        <p:cTn id="33" dur="600"/>
                                        <p:tgtEl>
                                          <p:spTgt spid="56323">
                                            <p:txEl>
                                              <p:pRg st="4" end="4"/>
                                            </p:txEl>
                                          </p:spTgt>
                                        </p:tgtEl>
                                      </p:cBhvr>
                                    </p:animEffect>
                                  </p:childTnLst>
                                </p:cTn>
                              </p:par>
                            </p:childTnLst>
                          </p:cTn>
                        </p:par>
                        <p:par>
                          <p:cTn id="34" fill="hold">
                            <p:stCondLst>
                              <p:cond delay="3000"/>
                            </p:stCondLst>
                            <p:childTnLst>
                              <p:par>
                                <p:cTn id="35" presetID="55" presetClass="entr" presetSubtype="0" fill="hold" grpId="0" nodeType="afterEffect">
                                  <p:stCondLst>
                                    <p:cond delay="0"/>
                                  </p:stCondLst>
                                  <p:childTnLst>
                                    <p:set>
                                      <p:cBhvr>
                                        <p:cTn id="36" dur="1" fill="hold">
                                          <p:stCondLst>
                                            <p:cond delay="0"/>
                                          </p:stCondLst>
                                        </p:cTn>
                                        <p:tgtEl>
                                          <p:spTgt spid="56323">
                                            <p:txEl>
                                              <p:pRg st="5" end="5"/>
                                            </p:txEl>
                                          </p:spTgt>
                                        </p:tgtEl>
                                        <p:attrNameLst>
                                          <p:attrName>style.visibility</p:attrName>
                                        </p:attrNameLst>
                                      </p:cBhvr>
                                      <p:to>
                                        <p:strVal val="visible"/>
                                      </p:to>
                                    </p:set>
                                    <p:anim calcmode="lin" valueType="num">
                                      <p:cBhvr>
                                        <p:cTn id="37" dur="600" fill="hold"/>
                                        <p:tgtEl>
                                          <p:spTgt spid="56323">
                                            <p:txEl>
                                              <p:pRg st="5" end="5"/>
                                            </p:txEl>
                                          </p:spTgt>
                                        </p:tgtEl>
                                        <p:attrNameLst>
                                          <p:attrName>ppt_w</p:attrName>
                                        </p:attrNameLst>
                                      </p:cBhvr>
                                      <p:tavLst>
                                        <p:tav tm="0">
                                          <p:val>
                                            <p:strVal val="#ppt_w*0.70"/>
                                          </p:val>
                                        </p:tav>
                                        <p:tav tm="100000">
                                          <p:val>
                                            <p:strVal val="#ppt_w"/>
                                          </p:val>
                                        </p:tav>
                                      </p:tavLst>
                                    </p:anim>
                                    <p:anim calcmode="lin" valueType="num">
                                      <p:cBhvr>
                                        <p:cTn id="38" dur="600" fill="hold"/>
                                        <p:tgtEl>
                                          <p:spTgt spid="56323">
                                            <p:txEl>
                                              <p:pRg st="5" end="5"/>
                                            </p:txEl>
                                          </p:spTgt>
                                        </p:tgtEl>
                                        <p:attrNameLst>
                                          <p:attrName>ppt_h</p:attrName>
                                        </p:attrNameLst>
                                      </p:cBhvr>
                                      <p:tavLst>
                                        <p:tav tm="0">
                                          <p:val>
                                            <p:strVal val="#ppt_h"/>
                                          </p:val>
                                        </p:tav>
                                        <p:tav tm="100000">
                                          <p:val>
                                            <p:strVal val="#ppt_h"/>
                                          </p:val>
                                        </p:tav>
                                      </p:tavLst>
                                    </p:anim>
                                    <p:animEffect transition="in" filter="fade">
                                      <p:cBhvr>
                                        <p:cTn id="39" dur="600"/>
                                        <p:tgtEl>
                                          <p:spTgt spid="5632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normAutofit fontScale="90000"/>
          </a:bodyPr>
          <a:lstStyle/>
          <a:p>
            <a:r>
              <a:rPr lang="es-ES_tradnl" dirty="0"/>
              <a:t>Las </a:t>
            </a:r>
            <a:r>
              <a:rPr lang="es-ES_tradnl" dirty="0" smtClean="0"/>
              <a:t>Personas Son Traficadas Para</a:t>
            </a:r>
            <a:r>
              <a:rPr lang="es-ES_tradnl" dirty="0"/>
              <a:t>:</a:t>
            </a:r>
            <a:endParaRPr lang="en-US" dirty="0"/>
          </a:p>
        </p:txBody>
      </p:sp>
      <p:sp>
        <p:nvSpPr>
          <p:cNvPr id="52227" name="Rectangle 3"/>
          <p:cNvSpPr>
            <a:spLocks noGrp="1" noChangeArrowheads="1"/>
          </p:cNvSpPr>
          <p:nvPr>
            <p:ph idx="1"/>
          </p:nvPr>
        </p:nvSpPr>
        <p:spPr>
          <a:xfrm>
            <a:off x="609600" y="2209800"/>
            <a:ext cx="3733800" cy="4038600"/>
          </a:xfrm>
        </p:spPr>
        <p:txBody>
          <a:bodyPr>
            <a:normAutofit/>
          </a:bodyPr>
          <a:lstStyle/>
          <a:p>
            <a:pPr lvl="0"/>
            <a:r>
              <a:rPr lang="es-ES_tradnl" dirty="0"/>
              <a:t>Servicio domestico</a:t>
            </a:r>
            <a:endParaRPr lang="en-US" dirty="0"/>
          </a:p>
          <a:p>
            <a:pPr lvl="0"/>
            <a:r>
              <a:rPr lang="es-ES_tradnl" dirty="0"/>
              <a:t>Trabajo sexual</a:t>
            </a:r>
            <a:endParaRPr lang="en-US" dirty="0"/>
          </a:p>
          <a:p>
            <a:pPr lvl="0"/>
            <a:r>
              <a:rPr lang="es-ES_tradnl" dirty="0"/>
              <a:t>Matrimonio</a:t>
            </a:r>
            <a:endParaRPr lang="en-US" dirty="0"/>
          </a:p>
          <a:p>
            <a:pPr lvl="0"/>
            <a:r>
              <a:rPr lang="es-ES_tradnl" dirty="0"/>
              <a:t>Fabricas</a:t>
            </a:r>
            <a:endParaRPr lang="en-US" dirty="0"/>
          </a:p>
          <a:p>
            <a:pPr lvl="0"/>
            <a:r>
              <a:rPr lang="es-ES_tradnl" dirty="0"/>
              <a:t>Mendicidad</a:t>
            </a:r>
            <a:endParaRPr lang="en-US" dirty="0"/>
          </a:p>
          <a:p>
            <a:pPr lvl="0"/>
            <a:r>
              <a:rPr lang="es-ES_tradnl" dirty="0"/>
              <a:t>Agricultura (CA)</a:t>
            </a:r>
            <a:endParaRPr lang="en-US" dirty="0"/>
          </a:p>
          <a:p>
            <a:endParaRPr lang="en-US" dirty="0"/>
          </a:p>
        </p:txBody>
      </p:sp>
      <p:sp>
        <p:nvSpPr>
          <p:cNvPr id="52229" name="Rectangle 5"/>
          <p:cNvSpPr>
            <a:spLocks noChangeArrowheads="1"/>
          </p:cNvSpPr>
          <p:nvPr/>
        </p:nvSpPr>
        <p:spPr bwMode="auto">
          <a:xfrm>
            <a:off x="4953000" y="2057400"/>
            <a:ext cx="3733800" cy="3810000"/>
          </a:xfrm>
          <a:prstGeom prst="rect">
            <a:avLst/>
          </a:prstGeom>
          <a:noFill/>
          <a:ln w="9525">
            <a:noFill/>
            <a:miter lim="800000"/>
            <a:headEnd/>
            <a:tailEnd/>
          </a:ln>
          <a:effectLst/>
        </p:spPr>
        <p:txBody>
          <a:bodyPr lIns="92075" tIns="46038" rIns="92075" bIns="46038"/>
          <a:lstStyle/>
          <a:p>
            <a:pPr marL="342900" lvl="0" indent="-342900">
              <a:buFont typeface="Courier New"/>
              <a:buChar char="o"/>
            </a:pPr>
            <a:r>
              <a:rPr lang="es-ES_tradnl" sz="2400" dirty="0"/>
              <a:t>Actividades Criminales</a:t>
            </a:r>
            <a:endParaRPr lang="en-US" sz="2400" dirty="0"/>
          </a:p>
          <a:p>
            <a:pPr marL="342900" lvl="0" indent="-342900">
              <a:buFont typeface="Courier New"/>
              <a:buChar char="o"/>
            </a:pPr>
            <a:r>
              <a:rPr lang="es-ES_tradnl" sz="2400" dirty="0" smtClean="0"/>
              <a:t>Trabajos </a:t>
            </a:r>
            <a:r>
              <a:rPr lang="es-ES_tradnl" sz="2400" dirty="0"/>
              <a:t>en restaurantes</a:t>
            </a:r>
            <a:endParaRPr lang="en-US" sz="2400" dirty="0"/>
          </a:p>
          <a:p>
            <a:pPr marL="342900" lvl="0" indent="-342900">
              <a:buFont typeface="Courier New"/>
              <a:buChar char="o"/>
            </a:pPr>
            <a:r>
              <a:rPr lang="es-ES_tradnl" sz="2400" dirty="0"/>
              <a:t>Construcción</a:t>
            </a:r>
            <a:endParaRPr lang="en-US" sz="2400" dirty="0"/>
          </a:p>
          <a:p>
            <a:pPr marL="342900" lvl="0" indent="-342900">
              <a:buFont typeface="Courier New"/>
              <a:buChar char="o"/>
            </a:pPr>
            <a:r>
              <a:rPr lang="es-ES_tradnl" sz="2400" dirty="0"/>
              <a:t>Servicios de limpieza en hoteles</a:t>
            </a:r>
            <a:endParaRPr lang="en-US" sz="2400" dirty="0"/>
          </a:p>
          <a:p>
            <a:pPr marL="342900" lvl="0" indent="-342900">
              <a:buFont typeface="Courier New"/>
              <a:buChar char="o"/>
            </a:pPr>
            <a:r>
              <a:rPr lang="es-ES_tradnl" sz="2400" dirty="0"/>
              <a:t>Otros trabajos en sectores de </a:t>
            </a:r>
            <a:r>
              <a:rPr lang="es-ES_tradnl" sz="2400" dirty="0" smtClean="0"/>
              <a:t>labor</a:t>
            </a:r>
          </a:p>
          <a:p>
            <a:pPr marL="342900" lvl="0" indent="-342900">
              <a:buFont typeface="Courier New"/>
              <a:buChar char="o"/>
            </a:pPr>
            <a:r>
              <a:rPr lang="es-ES_tradnl" sz="2400" dirty="0" smtClean="0"/>
              <a:t>Venta </a:t>
            </a:r>
            <a:r>
              <a:rPr lang="es-ES_tradnl" sz="2400" dirty="0"/>
              <a:t>de </a:t>
            </a:r>
            <a:r>
              <a:rPr lang="es-ES_tradnl" sz="2400" dirty="0" smtClean="0"/>
              <a:t>Órganos</a:t>
            </a:r>
            <a:endParaRPr lang="en-US" sz="2400" dirty="0"/>
          </a:p>
          <a:p>
            <a:pPr marL="609600" indent="-609600">
              <a:spcBef>
                <a:spcPct val="20000"/>
              </a:spcBef>
              <a:buClr>
                <a:schemeClr val="accent2"/>
              </a:buClr>
              <a:buSzPct val="80000"/>
              <a:buFont typeface="Wingdings" pitchFamily="2" charset="2"/>
              <a:buNone/>
            </a:pPr>
            <a:endParaRPr kumimoji="0" lang="en-US" sz="2400" dirty="0">
              <a:latin typeface="Tahoma" pitchFamily="34" charset="0"/>
              <a:sym typeface="Webdings" pitchFamily="18" charset="2"/>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grpId="0" nodeType="afterEffect">
                                  <p:stCondLst>
                                    <p:cond delay="0"/>
                                  </p:stCondLst>
                                  <p:childTnLst>
                                    <p:set>
                                      <p:cBhvr>
                                        <p:cTn id="6" dur="1" fill="hold">
                                          <p:stCondLst>
                                            <p:cond delay="0"/>
                                          </p:stCondLst>
                                        </p:cTn>
                                        <p:tgtEl>
                                          <p:spTgt spid="52226"/>
                                        </p:tgtEl>
                                        <p:attrNameLst>
                                          <p:attrName>style.visibility</p:attrName>
                                        </p:attrNameLst>
                                      </p:cBhvr>
                                      <p:to>
                                        <p:strVal val="visible"/>
                                      </p:to>
                                    </p:set>
                                    <p:animEffect transition="in" filter="blinds(vertical)">
                                      <p:cBhvr>
                                        <p:cTn id="7" dur="1000"/>
                                        <p:tgtEl>
                                          <p:spTgt spid="52226"/>
                                        </p:tgtEl>
                                      </p:cBhvr>
                                    </p:animEffect>
                                  </p:childTnLst>
                                </p:cTn>
                              </p:par>
                            </p:childTnLst>
                          </p:cTn>
                        </p:par>
                        <p:par>
                          <p:cTn id="8" fill="hold">
                            <p:stCondLst>
                              <p:cond delay="1000"/>
                            </p:stCondLst>
                            <p:childTnLst>
                              <p:par>
                                <p:cTn id="9" presetID="2" presetClass="entr" presetSubtype="8" fill="hold" grpId="0" nodeType="afterEffect">
                                  <p:stCondLst>
                                    <p:cond delay="0"/>
                                  </p:stCondLst>
                                  <p:childTnLst>
                                    <p:set>
                                      <p:cBhvr>
                                        <p:cTn id="10" dur="1" fill="hold">
                                          <p:stCondLst>
                                            <p:cond delay="0"/>
                                          </p:stCondLst>
                                        </p:cTn>
                                        <p:tgtEl>
                                          <p:spTgt spid="52227">
                                            <p:txEl>
                                              <p:pRg st="0" end="0"/>
                                            </p:txEl>
                                          </p:spTgt>
                                        </p:tgtEl>
                                        <p:attrNameLst>
                                          <p:attrName>style.visibility</p:attrName>
                                        </p:attrNameLst>
                                      </p:cBhvr>
                                      <p:to>
                                        <p:strVal val="visible"/>
                                      </p:to>
                                    </p:set>
                                    <p:anim calcmode="lin" valueType="num">
                                      <p:cBhvr additive="base">
                                        <p:cTn id="11" dur="1100" fill="hold"/>
                                        <p:tgtEl>
                                          <p:spTgt spid="52227">
                                            <p:txEl>
                                              <p:pRg st="0" end="0"/>
                                            </p:txEl>
                                          </p:spTgt>
                                        </p:tgtEl>
                                        <p:attrNameLst>
                                          <p:attrName>ppt_x</p:attrName>
                                        </p:attrNameLst>
                                      </p:cBhvr>
                                      <p:tavLst>
                                        <p:tav tm="0">
                                          <p:val>
                                            <p:strVal val="0-#ppt_w/2"/>
                                          </p:val>
                                        </p:tav>
                                        <p:tav tm="100000">
                                          <p:val>
                                            <p:strVal val="#ppt_x"/>
                                          </p:val>
                                        </p:tav>
                                      </p:tavLst>
                                    </p:anim>
                                    <p:anim calcmode="lin" valueType="num">
                                      <p:cBhvr additive="base">
                                        <p:cTn id="12" dur="1100" fill="hold"/>
                                        <p:tgtEl>
                                          <p:spTgt spid="52227">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2100"/>
                            </p:stCondLst>
                            <p:childTnLst>
                              <p:par>
                                <p:cTn id="14" presetID="2" presetClass="entr" presetSubtype="8" fill="hold" grpId="0" nodeType="afterEffect">
                                  <p:stCondLst>
                                    <p:cond delay="0"/>
                                  </p:stCondLst>
                                  <p:childTnLst>
                                    <p:set>
                                      <p:cBhvr>
                                        <p:cTn id="15" dur="1" fill="hold">
                                          <p:stCondLst>
                                            <p:cond delay="0"/>
                                          </p:stCondLst>
                                        </p:cTn>
                                        <p:tgtEl>
                                          <p:spTgt spid="52227">
                                            <p:txEl>
                                              <p:pRg st="1" end="1"/>
                                            </p:txEl>
                                          </p:spTgt>
                                        </p:tgtEl>
                                        <p:attrNameLst>
                                          <p:attrName>style.visibility</p:attrName>
                                        </p:attrNameLst>
                                      </p:cBhvr>
                                      <p:to>
                                        <p:strVal val="visible"/>
                                      </p:to>
                                    </p:set>
                                    <p:anim calcmode="lin" valueType="num">
                                      <p:cBhvr additive="base">
                                        <p:cTn id="16" dur="1100" fill="hold"/>
                                        <p:tgtEl>
                                          <p:spTgt spid="52227">
                                            <p:txEl>
                                              <p:pRg st="1" end="1"/>
                                            </p:txEl>
                                          </p:spTgt>
                                        </p:tgtEl>
                                        <p:attrNameLst>
                                          <p:attrName>ppt_x</p:attrName>
                                        </p:attrNameLst>
                                      </p:cBhvr>
                                      <p:tavLst>
                                        <p:tav tm="0">
                                          <p:val>
                                            <p:strVal val="0-#ppt_w/2"/>
                                          </p:val>
                                        </p:tav>
                                        <p:tav tm="100000">
                                          <p:val>
                                            <p:strVal val="#ppt_x"/>
                                          </p:val>
                                        </p:tav>
                                      </p:tavLst>
                                    </p:anim>
                                    <p:anim calcmode="lin" valueType="num">
                                      <p:cBhvr additive="base">
                                        <p:cTn id="17" dur="1100" fill="hold"/>
                                        <p:tgtEl>
                                          <p:spTgt spid="52227">
                                            <p:txEl>
                                              <p:pRg st="1" end="1"/>
                                            </p:txEl>
                                          </p:spTgt>
                                        </p:tgtEl>
                                        <p:attrNameLst>
                                          <p:attrName>ppt_y</p:attrName>
                                        </p:attrNameLst>
                                      </p:cBhvr>
                                      <p:tavLst>
                                        <p:tav tm="0">
                                          <p:val>
                                            <p:strVal val="#ppt_y"/>
                                          </p:val>
                                        </p:tav>
                                        <p:tav tm="100000">
                                          <p:val>
                                            <p:strVal val="#ppt_y"/>
                                          </p:val>
                                        </p:tav>
                                      </p:tavLst>
                                    </p:anim>
                                  </p:childTnLst>
                                </p:cTn>
                              </p:par>
                            </p:childTnLst>
                          </p:cTn>
                        </p:par>
                        <p:par>
                          <p:cTn id="18" fill="hold">
                            <p:stCondLst>
                              <p:cond delay="3200"/>
                            </p:stCondLst>
                            <p:childTnLst>
                              <p:par>
                                <p:cTn id="19" presetID="2" presetClass="entr" presetSubtype="8" fill="hold" grpId="0" nodeType="afterEffect">
                                  <p:stCondLst>
                                    <p:cond delay="0"/>
                                  </p:stCondLst>
                                  <p:childTnLst>
                                    <p:set>
                                      <p:cBhvr>
                                        <p:cTn id="20" dur="1" fill="hold">
                                          <p:stCondLst>
                                            <p:cond delay="0"/>
                                          </p:stCondLst>
                                        </p:cTn>
                                        <p:tgtEl>
                                          <p:spTgt spid="52227">
                                            <p:txEl>
                                              <p:pRg st="2" end="2"/>
                                            </p:txEl>
                                          </p:spTgt>
                                        </p:tgtEl>
                                        <p:attrNameLst>
                                          <p:attrName>style.visibility</p:attrName>
                                        </p:attrNameLst>
                                      </p:cBhvr>
                                      <p:to>
                                        <p:strVal val="visible"/>
                                      </p:to>
                                    </p:set>
                                    <p:anim calcmode="lin" valueType="num">
                                      <p:cBhvr additive="base">
                                        <p:cTn id="21" dur="1100" fill="hold"/>
                                        <p:tgtEl>
                                          <p:spTgt spid="52227">
                                            <p:txEl>
                                              <p:pRg st="2" end="2"/>
                                            </p:txEl>
                                          </p:spTgt>
                                        </p:tgtEl>
                                        <p:attrNameLst>
                                          <p:attrName>ppt_x</p:attrName>
                                        </p:attrNameLst>
                                      </p:cBhvr>
                                      <p:tavLst>
                                        <p:tav tm="0">
                                          <p:val>
                                            <p:strVal val="0-#ppt_w/2"/>
                                          </p:val>
                                        </p:tav>
                                        <p:tav tm="100000">
                                          <p:val>
                                            <p:strVal val="#ppt_x"/>
                                          </p:val>
                                        </p:tav>
                                      </p:tavLst>
                                    </p:anim>
                                    <p:anim calcmode="lin" valueType="num">
                                      <p:cBhvr additive="base">
                                        <p:cTn id="22" dur="1100" fill="hold"/>
                                        <p:tgtEl>
                                          <p:spTgt spid="52227">
                                            <p:txEl>
                                              <p:pRg st="2" end="2"/>
                                            </p:txEl>
                                          </p:spTgt>
                                        </p:tgtEl>
                                        <p:attrNameLst>
                                          <p:attrName>ppt_y</p:attrName>
                                        </p:attrNameLst>
                                      </p:cBhvr>
                                      <p:tavLst>
                                        <p:tav tm="0">
                                          <p:val>
                                            <p:strVal val="#ppt_y"/>
                                          </p:val>
                                        </p:tav>
                                        <p:tav tm="100000">
                                          <p:val>
                                            <p:strVal val="#ppt_y"/>
                                          </p:val>
                                        </p:tav>
                                      </p:tavLst>
                                    </p:anim>
                                  </p:childTnLst>
                                </p:cTn>
                              </p:par>
                            </p:childTnLst>
                          </p:cTn>
                        </p:par>
                        <p:par>
                          <p:cTn id="23" fill="hold">
                            <p:stCondLst>
                              <p:cond delay="4300"/>
                            </p:stCondLst>
                            <p:childTnLst>
                              <p:par>
                                <p:cTn id="24" presetID="2" presetClass="entr" presetSubtype="8" fill="hold" grpId="0" nodeType="afterEffect">
                                  <p:stCondLst>
                                    <p:cond delay="0"/>
                                  </p:stCondLst>
                                  <p:childTnLst>
                                    <p:set>
                                      <p:cBhvr>
                                        <p:cTn id="25" dur="1" fill="hold">
                                          <p:stCondLst>
                                            <p:cond delay="0"/>
                                          </p:stCondLst>
                                        </p:cTn>
                                        <p:tgtEl>
                                          <p:spTgt spid="52227">
                                            <p:txEl>
                                              <p:pRg st="3" end="3"/>
                                            </p:txEl>
                                          </p:spTgt>
                                        </p:tgtEl>
                                        <p:attrNameLst>
                                          <p:attrName>style.visibility</p:attrName>
                                        </p:attrNameLst>
                                      </p:cBhvr>
                                      <p:to>
                                        <p:strVal val="visible"/>
                                      </p:to>
                                    </p:set>
                                    <p:anim calcmode="lin" valueType="num">
                                      <p:cBhvr additive="base">
                                        <p:cTn id="26" dur="1100" fill="hold"/>
                                        <p:tgtEl>
                                          <p:spTgt spid="52227">
                                            <p:txEl>
                                              <p:pRg st="3" end="3"/>
                                            </p:txEl>
                                          </p:spTgt>
                                        </p:tgtEl>
                                        <p:attrNameLst>
                                          <p:attrName>ppt_x</p:attrName>
                                        </p:attrNameLst>
                                      </p:cBhvr>
                                      <p:tavLst>
                                        <p:tav tm="0">
                                          <p:val>
                                            <p:strVal val="0-#ppt_w/2"/>
                                          </p:val>
                                        </p:tav>
                                        <p:tav tm="100000">
                                          <p:val>
                                            <p:strVal val="#ppt_x"/>
                                          </p:val>
                                        </p:tav>
                                      </p:tavLst>
                                    </p:anim>
                                    <p:anim calcmode="lin" valueType="num">
                                      <p:cBhvr additive="base">
                                        <p:cTn id="27" dur="1100" fill="hold"/>
                                        <p:tgtEl>
                                          <p:spTgt spid="52227">
                                            <p:txEl>
                                              <p:pRg st="3" end="3"/>
                                            </p:txEl>
                                          </p:spTgt>
                                        </p:tgtEl>
                                        <p:attrNameLst>
                                          <p:attrName>ppt_y</p:attrName>
                                        </p:attrNameLst>
                                      </p:cBhvr>
                                      <p:tavLst>
                                        <p:tav tm="0">
                                          <p:val>
                                            <p:strVal val="#ppt_y"/>
                                          </p:val>
                                        </p:tav>
                                        <p:tav tm="100000">
                                          <p:val>
                                            <p:strVal val="#ppt_y"/>
                                          </p:val>
                                        </p:tav>
                                      </p:tavLst>
                                    </p:anim>
                                  </p:childTnLst>
                                </p:cTn>
                              </p:par>
                            </p:childTnLst>
                          </p:cTn>
                        </p:par>
                        <p:par>
                          <p:cTn id="28" fill="hold">
                            <p:stCondLst>
                              <p:cond delay="5400"/>
                            </p:stCondLst>
                            <p:childTnLst>
                              <p:par>
                                <p:cTn id="29" presetID="2" presetClass="entr" presetSubtype="8" fill="hold" grpId="0" nodeType="afterEffect">
                                  <p:stCondLst>
                                    <p:cond delay="0"/>
                                  </p:stCondLst>
                                  <p:childTnLst>
                                    <p:set>
                                      <p:cBhvr>
                                        <p:cTn id="30" dur="1" fill="hold">
                                          <p:stCondLst>
                                            <p:cond delay="0"/>
                                          </p:stCondLst>
                                        </p:cTn>
                                        <p:tgtEl>
                                          <p:spTgt spid="52227">
                                            <p:txEl>
                                              <p:pRg st="4" end="4"/>
                                            </p:txEl>
                                          </p:spTgt>
                                        </p:tgtEl>
                                        <p:attrNameLst>
                                          <p:attrName>style.visibility</p:attrName>
                                        </p:attrNameLst>
                                      </p:cBhvr>
                                      <p:to>
                                        <p:strVal val="visible"/>
                                      </p:to>
                                    </p:set>
                                    <p:anim calcmode="lin" valueType="num">
                                      <p:cBhvr additive="base">
                                        <p:cTn id="31" dur="1100" fill="hold"/>
                                        <p:tgtEl>
                                          <p:spTgt spid="52227">
                                            <p:txEl>
                                              <p:pRg st="4" end="4"/>
                                            </p:txEl>
                                          </p:spTgt>
                                        </p:tgtEl>
                                        <p:attrNameLst>
                                          <p:attrName>ppt_x</p:attrName>
                                        </p:attrNameLst>
                                      </p:cBhvr>
                                      <p:tavLst>
                                        <p:tav tm="0">
                                          <p:val>
                                            <p:strVal val="0-#ppt_w/2"/>
                                          </p:val>
                                        </p:tav>
                                        <p:tav tm="100000">
                                          <p:val>
                                            <p:strVal val="#ppt_x"/>
                                          </p:val>
                                        </p:tav>
                                      </p:tavLst>
                                    </p:anim>
                                    <p:anim calcmode="lin" valueType="num">
                                      <p:cBhvr additive="base">
                                        <p:cTn id="32" dur="1100" fill="hold"/>
                                        <p:tgtEl>
                                          <p:spTgt spid="52227">
                                            <p:txEl>
                                              <p:pRg st="4" end="4"/>
                                            </p:txEl>
                                          </p:spTgt>
                                        </p:tgtEl>
                                        <p:attrNameLst>
                                          <p:attrName>ppt_y</p:attrName>
                                        </p:attrNameLst>
                                      </p:cBhvr>
                                      <p:tavLst>
                                        <p:tav tm="0">
                                          <p:val>
                                            <p:strVal val="#ppt_y"/>
                                          </p:val>
                                        </p:tav>
                                        <p:tav tm="100000">
                                          <p:val>
                                            <p:strVal val="#ppt_y"/>
                                          </p:val>
                                        </p:tav>
                                      </p:tavLst>
                                    </p:anim>
                                  </p:childTnLst>
                                </p:cTn>
                              </p:par>
                            </p:childTnLst>
                          </p:cTn>
                        </p:par>
                        <p:par>
                          <p:cTn id="33" fill="hold">
                            <p:stCondLst>
                              <p:cond delay="6500"/>
                            </p:stCondLst>
                            <p:childTnLst>
                              <p:par>
                                <p:cTn id="34" presetID="2" presetClass="entr" presetSubtype="8" fill="hold" grpId="0" nodeType="afterEffect">
                                  <p:stCondLst>
                                    <p:cond delay="0"/>
                                  </p:stCondLst>
                                  <p:childTnLst>
                                    <p:set>
                                      <p:cBhvr>
                                        <p:cTn id="35" dur="1" fill="hold">
                                          <p:stCondLst>
                                            <p:cond delay="0"/>
                                          </p:stCondLst>
                                        </p:cTn>
                                        <p:tgtEl>
                                          <p:spTgt spid="52227">
                                            <p:txEl>
                                              <p:pRg st="5" end="5"/>
                                            </p:txEl>
                                          </p:spTgt>
                                        </p:tgtEl>
                                        <p:attrNameLst>
                                          <p:attrName>style.visibility</p:attrName>
                                        </p:attrNameLst>
                                      </p:cBhvr>
                                      <p:to>
                                        <p:strVal val="visible"/>
                                      </p:to>
                                    </p:set>
                                    <p:anim calcmode="lin" valueType="num">
                                      <p:cBhvr additive="base">
                                        <p:cTn id="36" dur="1100" fill="hold"/>
                                        <p:tgtEl>
                                          <p:spTgt spid="52227">
                                            <p:txEl>
                                              <p:pRg st="5" end="5"/>
                                            </p:txEl>
                                          </p:spTgt>
                                        </p:tgtEl>
                                        <p:attrNameLst>
                                          <p:attrName>ppt_x</p:attrName>
                                        </p:attrNameLst>
                                      </p:cBhvr>
                                      <p:tavLst>
                                        <p:tav tm="0">
                                          <p:val>
                                            <p:strVal val="0-#ppt_w/2"/>
                                          </p:val>
                                        </p:tav>
                                        <p:tav tm="100000">
                                          <p:val>
                                            <p:strVal val="#ppt_x"/>
                                          </p:val>
                                        </p:tav>
                                      </p:tavLst>
                                    </p:anim>
                                    <p:anim calcmode="lin" valueType="num">
                                      <p:cBhvr additive="base">
                                        <p:cTn id="37" dur="1100" fill="hold"/>
                                        <p:tgtEl>
                                          <p:spTgt spid="52227">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6" grpId="0"/>
      <p:bldP spid="52227"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57200" y="685800"/>
            <a:ext cx="8534400" cy="704088"/>
          </a:xfrm>
        </p:spPr>
        <p:txBody>
          <a:bodyPr>
            <a:normAutofit fontScale="90000"/>
          </a:bodyPr>
          <a:lstStyle/>
          <a:p>
            <a:r>
              <a:rPr lang="es-ES_tradnl" dirty="0"/>
              <a:t>Como </a:t>
            </a:r>
            <a:r>
              <a:rPr lang="es-ES_tradnl" dirty="0" smtClean="0"/>
              <a:t>Son Reclutadas Las Personas</a:t>
            </a:r>
            <a:r>
              <a:rPr lang="es-ES_tradnl" dirty="0"/>
              <a:t>?</a:t>
            </a:r>
            <a:endParaRPr lang="en-US" dirty="0"/>
          </a:p>
        </p:txBody>
      </p:sp>
      <p:sp>
        <p:nvSpPr>
          <p:cNvPr id="59395" name="Rectangle 3"/>
          <p:cNvSpPr>
            <a:spLocks noGrp="1" noChangeArrowheads="1"/>
          </p:cNvSpPr>
          <p:nvPr>
            <p:ph idx="1"/>
          </p:nvPr>
        </p:nvSpPr>
        <p:spPr>
          <a:xfrm>
            <a:off x="457200" y="1935480"/>
            <a:ext cx="8229600" cy="1722120"/>
          </a:xfrm>
        </p:spPr>
        <p:txBody>
          <a:bodyPr>
            <a:normAutofit fontScale="92500"/>
          </a:bodyPr>
          <a:lstStyle/>
          <a:p>
            <a:pPr lvl="0"/>
            <a:r>
              <a:rPr lang="es-ES_tradnl" sz="2400" dirty="0"/>
              <a:t>Conocidos o familia</a:t>
            </a:r>
            <a:endParaRPr lang="en-US" sz="2400" dirty="0"/>
          </a:p>
          <a:p>
            <a:pPr lvl="0"/>
            <a:r>
              <a:rPr lang="es-ES_tradnl" sz="2400" dirty="0"/>
              <a:t>Anuncios en periódicos, paginas en el internet (</a:t>
            </a:r>
            <a:r>
              <a:rPr lang="es-ES_tradnl" sz="2400" dirty="0" err="1"/>
              <a:t>Backpage.com</a:t>
            </a:r>
            <a:r>
              <a:rPr lang="es-ES_tradnl" sz="2400" dirty="0"/>
              <a:t>)</a:t>
            </a:r>
            <a:endParaRPr lang="en-US" sz="2400" dirty="0"/>
          </a:p>
          <a:p>
            <a:pPr lvl="0"/>
            <a:r>
              <a:rPr lang="es-ES_tradnl" sz="2400" dirty="0"/>
              <a:t>Agencias de empleo falsas</a:t>
            </a:r>
            <a:endParaRPr lang="en-US" sz="2400" dirty="0"/>
          </a:p>
          <a:p>
            <a:pPr>
              <a:lnSpc>
                <a:spcPct val="90000"/>
              </a:lnSpc>
              <a:buSzPct val="70000"/>
              <a:buFont typeface="Wingdings" pitchFamily="2" charset="2"/>
              <a:buChar char="l"/>
            </a:pPr>
            <a:r>
              <a:rPr lang="en-US" sz="2400" dirty="0" smtClean="0"/>
              <a:t>Front </a:t>
            </a:r>
            <a:r>
              <a:rPr lang="en-US" sz="2400" dirty="0"/>
              <a:t>businesses</a:t>
            </a:r>
          </a:p>
          <a:p>
            <a:pPr>
              <a:lnSpc>
                <a:spcPct val="90000"/>
              </a:lnSpc>
            </a:pPr>
            <a:endParaRPr lang="en-US" dirty="0"/>
          </a:p>
        </p:txBody>
      </p:sp>
      <p:pic>
        <p:nvPicPr>
          <p:cNvPr id="2" name="Picture 1" descr="videos-interne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0" y="2743200"/>
            <a:ext cx="4224700" cy="2865755"/>
          </a:xfrm>
          <a:prstGeom prst="ellipse">
            <a:avLst/>
          </a:prstGeom>
          <a:ln w="63500" cap="rnd">
            <a:solidFill>
              <a:schemeClr val="accent5">
                <a:lumMod val="75000"/>
              </a:schemeClr>
            </a:solidFill>
          </a:ln>
          <a:effectLst>
            <a:outerShdw blurRad="381000" dist="292100" dir="5400000" sx="-80000" sy="-18000" rotWithShape="0">
              <a:srgbClr val="000000">
                <a:alpha val="22000"/>
              </a:srgbClr>
            </a:outerShdw>
            <a:reflection blurRad="6350" stA="50000" endA="295" endPos="92000" dist="101600" dir="5400000" sy="-100000" algn="bl" rotWithShape="0"/>
          </a:effectLst>
          <a:scene3d>
            <a:camera prst="orthographicFront"/>
            <a:lightRig rig="contrasting" dir="t">
              <a:rot lat="0" lon="0" rev="3000000"/>
            </a:lightRig>
          </a:scene3d>
          <a:sp3d contourW="7620">
            <a:bevelT w="95250" h="31750"/>
            <a:contourClr>
              <a:srgbClr val="333333"/>
            </a:contourClr>
          </a:sp3d>
        </p:spPr>
      </p:pic>
      <p:sp>
        <p:nvSpPr>
          <p:cNvPr id="3" name="TextBox 2"/>
          <p:cNvSpPr txBox="1"/>
          <p:nvPr/>
        </p:nvSpPr>
        <p:spPr>
          <a:xfrm>
            <a:off x="533400" y="3657600"/>
            <a:ext cx="4876800" cy="2456057"/>
          </a:xfrm>
          <a:prstGeom prst="rect">
            <a:avLst/>
          </a:prstGeom>
          <a:noFill/>
        </p:spPr>
        <p:txBody>
          <a:bodyPr wrap="square" rtlCol="0">
            <a:spAutoFit/>
          </a:bodyPr>
          <a:lstStyle/>
          <a:p>
            <a:pPr>
              <a:lnSpc>
                <a:spcPct val="90000"/>
              </a:lnSpc>
              <a:buClr>
                <a:schemeClr val="accent3"/>
              </a:buClr>
              <a:buSzPct val="70000"/>
              <a:buFont typeface="Wingdings" pitchFamily="2" charset="2"/>
              <a:buChar char="l"/>
            </a:pPr>
            <a:r>
              <a:rPr lang="en-US" sz="2400" dirty="0" smtClean="0"/>
              <a:t> INTERNET</a:t>
            </a:r>
          </a:p>
          <a:p>
            <a:pPr>
              <a:lnSpc>
                <a:spcPct val="90000"/>
              </a:lnSpc>
              <a:buClr>
                <a:schemeClr val="accent3"/>
              </a:buClr>
              <a:buSzPct val="70000"/>
              <a:buFont typeface="Wingdings" pitchFamily="2" charset="2"/>
              <a:buChar char="l"/>
            </a:pPr>
            <a:r>
              <a:rPr lang="es-ES_tradnl" sz="2400" dirty="0" smtClean="0"/>
              <a:t> Por </a:t>
            </a:r>
            <a:r>
              <a:rPr lang="es-ES_tradnl" sz="2400" dirty="0"/>
              <a:t>palabra de </a:t>
            </a:r>
            <a:r>
              <a:rPr lang="es-ES_tradnl" sz="2400" dirty="0" smtClean="0"/>
              <a:t>boca</a:t>
            </a:r>
            <a:endParaRPr lang="en-US" sz="2400" dirty="0"/>
          </a:p>
          <a:p>
            <a:pPr>
              <a:lnSpc>
                <a:spcPct val="90000"/>
              </a:lnSpc>
              <a:buClr>
                <a:schemeClr val="accent3"/>
              </a:buClr>
              <a:buSzPct val="70000"/>
              <a:buFont typeface="Wingdings" pitchFamily="2" charset="2"/>
              <a:buChar char="l"/>
            </a:pPr>
            <a:r>
              <a:rPr lang="es-ES_tradnl" sz="2400" dirty="0" smtClean="0"/>
              <a:t> Secuestro</a:t>
            </a:r>
            <a:endParaRPr lang="en-US" sz="2400" dirty="0"/>
          </a:p>
          <a:p>
            <a:pPr>
              <a:lnSpc>
                <a:spcPct val="90000"/>
              </a:lnSpc>
              <a:buClr>
                <a:schemeClr val="accent3"/>
              </a:buClr>
              <a:buSzPct val="70000"/>
              <a:buFont typeface="Wingdings" pitchFamily="2" charset="2"/>
              <a:buChar char="l"/>
            </a:pPr>
            <a:r>
              <a:rPr lang="es-ES_tradnl" sz="2400" dirty="0" smtClean="0"/>
              <a:t> Uso </a:t>
            </a:r>
            <a:r>
              <a:rPr lang="es-ES_tradnl" sz="2400" dirty="0"/>
              <a:t>de amenazas, intimidación, y </a:t>
            </a:r>
            <a:r>
              <a:rPr lang="es-ES_tradnl" sz="2400" dirty="0" smtClean="0"/>
              <a:t>violencia</a:t>
            </a:r>
            <a:endParaRPr lang="en-US" sz="2400" dirty="0"/>
          </a:p>
          <a:p>
            <a:pPr>
              <a:lnSpc>
                <a:spcPct val="90000"/>
              </a:lnSpc>
              <a:buClr>
                <a:schemeClr val="accent3"/>
              </a:buClr>
              <a:buSzPct val="70000"/>
              <a:buFont typeface="Wingdings" pitchFamily="2" charset="2"/>
              <a:buChar char="l"/>
            </a:pPr>
            <a:r>
              <a:rPr lang="es-ES_tradnl" sz="2400" dirty="0" smtClean="0"/>
              <a:t> Promesas </a:t>
            </a:r>
            <a:r>
              <a:rPr lang="es-ES_tradnl" sz="2400" dirty="0"/>
              <a:t>falsas</a:t>
            </a:r>
            <a:endParaRPr lang="en-US" sz="2400" dirty="0"/>
          </a:p>
          <a:p>
            <a:endParaRPr lang="en-US" sz="2400"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59394"/>
                                        </p:tgtEl>
                                        <p:attrNameLst>
                                          <p:attrName>style.visibility</p:attrName>
                                        </p:attrNameLst>
                                      </p:cBhvr>
                                      <p:to>
                                        <p:strVal val="visible"/>
                                      </p:to>
                                    </p:set>
                                    <p:anim calcmode="lin" valueType="num">
                                      <p:cBhvr additive="base">
                                        <p:cTn id="7" dur="1200" fill="hold"/>
                                        <p:tgtEl>
                                          <p:spTgt spid="59394"/>
                                        </p:tgtEl>
                                        <p:attrNameLst>
                                          <p:attrName>ppt_x</p:attrName>
                                        </p:attrNameLst>
                                      </p:cBhvr>
                                      <p:tavLst>
                                        <p:tav tm="0">
                                          <p:val>
                                            <p:strVal val="0-#ppt_w/2"/>
                                          </p:val>
                                        </p:tav>
                                        <p:tav tm="100000">
                                          <p:val>
                                            <p:strVal val="#ppt_x"/>
                                          </p:val>
                                        </p:tav>
                                      </p:tavLst>
                                    </p:anim>
                                    <p:anim calcmode="lin" valueType="num">
                                      <p:cBhvr additive="base">
                                        <p:cTn id="8" dur="1200" fill="hold"/>
                                        <p:tgtEl>
                                          <p:spTgt spid="59394"/>
                                        </p:tgtEl>
                                        <p:attrNameLst>
                                          <p:attrName>ppt_y</p:attrName>
                                        </p:attrNameLst>
                                      </p:cBhvr>
                                      <p:tavLst>
                                        <p:tav tm="0">
                                          <p:val>
                                            <p:strVal val="0-#ppt_h/2"/>
                                          </p:val>
                                        </p:tav>
                                        <p:tav tm="100000">
                                          <p:val>
                                            <p:strVal val="#ppt_y"/>
                                          </p:val>
                                        </p:tav>
                                      </p:tavLst>
                                    </p:anim>
                                  </p:childTnLst>
                                </p:cTn>
                              </p:par>
                            </p:childTnLst>
                          </p:cTn>
                        </p:par>
                        <p:par>
                          <p:cTn id="9" fill="hold">
                            <p:stCondLst>
                              <p:cond delay="1200"/>
                            </p:stCondLst>
                            <p:childTnLst>
                              <p:par>
                                <p:cTn id="10" presetID="5" presetClass="entr" presetSubtype="10" fill="hold" grpId="0" nodeType="afterEffect">
                                  <p:stCondLst>
                                    <p:cond delay="0"/>
                                  </p:stCondLst>
                                  <p:childTnLst>
                                    <p:set>
                                      <p:cBhvr>
                                        <p:cTn id="11" dur="1" fill="hold">
                                          <p:stCondLst>
                                            <p:cond delay="0"/>
                                          </p:stCondLst>
                                        </p:cTn>
                                        <p:tgtEl>
                                          <p:spTgt spid="59395">
                                            <p:txEl>
                                              <p:pRg st="0" end="0"/>
                                            </p:txEl>
                                          </p:spTgt>
                                        </p:tgtEl>
                                        <p:attrNameLst>
                                          <p:attrName>style.visibility</p:attrName>
                                        </p:attrNameLst>
                                      </p:cBhvr>
                                      <p:to>
                                        <p:strVal val="visible"/>
                                      </p:to>
                                    </p:set>
                                    <p:animEffect transition="in" filter="checkerboard(across)">
                                      <p:cBhvr>
                                        <p:cTn id="12" dur="1100"/>
                                        <p:tgtEl>
                                          <p:spTgt spid="59395">
                                            <p:txEl>
                                              <p:pRg st="0" end="0"/>
                                            </p:txEl>
                                          </p:spTgt>
                                        </p:tgtEl>
                                      </p:cBhvr>
                                    </p:animEffect>
                                  </p:childTnLst>
                                </p:cTn>
                              </p:par>
                            </p:childTnLst>
                          </p:cTn>
                        </p:par>
                        <p:par>
                          <p:cTn id="13" fill="hold">
                            <p:stCondLst>
                              <p:cond delay="2300"/>
                            </p:stCondLst>
                            <p:childTnLst>
                              <p:par>
                                <p:cTn id="14" presetID="5" presetClass="entr" presetSubtype="10" fill="hold" grpId="0" nodeType="afterEffect">
                                  <p:stCondLst>
                                    <p:cond delay="0"/>
                                  </p:stCondLst>
                                  <p:childTnLst>
                                    <p:set>
                                      <p:cBhvr>
                                        <p:cTn id="15" dur="1" fill="hold">
                                          <p:stCondLst>
                                            <p:cond delay="0"/>
                                          </p:stCondLst>
                                        </p:cTn>
                                        <p:tgtEl>
                                          <p:spTgt spid="59395">
                                            <p:txEl>
                                              <p:pRg st="1" end="1"/>
                                            </p:txEl>
                                          </p:spTgt>
                                        </p:tgtEl>
                                        <p:attrNameLst>
                                          <p:attrName>style.visibility</p:attrName>
                                        </p:attrNameLst>
                                      </p:cBhvr>
                                      <p:to>
                                        <p:strVal val="visible"/>
                                      </p:to>
                                    </p:set>
                                    <p:animEffect transition="in" filter="checkerboard(across)">
                                      <p:cBhvr>
                                        <p:cTn id="16" dur="1100"/>
                                        <p:tgtEl>
                                          <p:spTgt spid="59395">
                                            <p:txEl>
                                              <p:pRg st="1" end="1"/>
                                            </p:txEl>
                                          </p:spTgt>
                                        </p:tgtEl>
                                      </p:cBhvr>
                                    </p:animEffect>
                                  </p:childTnLst>
                                </p:cTn>
                              </p:par>
                            </p:childTnLst>
                          </p:cTn>
                        </p:par>
                        <p:par>
                          <p:cTn id="17" fill="hold">
                            <p:stCondLst>
                              <p:cond delay="3400"/>
                            </p:stCondLst>
                            <p:childTnLst>
                              <p:par>
                                <p:cTn id="18" presetID="5" presetClass="entr" presetSubtype="10" fill="hold" grpId="0" nodeType="afterEffect">
                                  <p:stCondLst>
                                    <p:cond delay="0"/>
                                  </p:stCondLst>
                                  <p:childTnLst>
                                    <p:set>
                                      <p:cBhvr>
                                        <p:cTn id="19" dur="1" fill="hold">
                                          <p:stCondLst>
                                            <p:cond delay="0"/>
                                          </p:stCondLst>
                                        </p:cTn>
                                        <p:tgtEl>
                                          <p:spTgt spid="59395">
                                            <p:txEl>
                                              <p:pRg st="2" end="2"/>
                                            </p:txEl>
                                          </p:spTgt>
                                        </p:tgtEl>
                                        <p:attrNameLst>
                                          <p:attrName>style.visibility</p:attrName>
                                        </p:attrNameLst>
                                      </p:cBhvr>
                                      <p:to>
                                        <p:strVal val="visible"/>
                                      </p:to>
                                    </p:set>
                                    <p:animEffect transition="in" filter="checkerboard(across)">
                                      <p:cBhvr>
                                        <p:cTn id="20" dur="1100"/>
                                        <p:tgtEl>
                                          <p:spTgt spid="59395">
                                            <p:txEl>
                                              <p:pRg st="2" end="2"/>
                                            </p:txEl>
                                          </p:spTgt>
                                        </p:tgtEl>
                                      </p:cBhvr>
                                    </p:animEffect>
                                  </p:childTnLst>
                                </p:cTn>
                              </p:par>
                            </p:childTnLst>
                          </p:cTn>
                        </p:par>
                        <p:par>
                          <p:cTn id="21" fill="hold">
                            <p:stCondLst>
                              <p:cond delay="4500"/>
                            </p:stCondLst>
                            <p:childTnLst>
                              <p:par>
                                <p:cTn id="22" presetID="5" presetClass="entr" presetSubtype="10" fill="hold" grpId="0" nodeType="afterEffect">
                                  <p:stCondLst>
                                    <p:cond delay="0"/>
                                  </p:stCondLst>
                                  <p:childTnLst>
                                    <p:set>
                                      <p:cBhvr>
                                        <p:cTn id="23" dur="1" fill="hold">
                                          <p:stCondLst>
                                            <p:cond delay="0"/>
                                          </p:stCondLst>
                                        </p:cTn>
                                        <p:tgtEl>
                                          <p:spTgt spid="59395">
                                            <p:txEl>
                                              <p:pRg st="3" end="3"/>
                                            </p:txEl>
                                          </p:spTgt>
                                        </p:tgtEl>
                                        <p:attrNameLst>
                                          <p:attrName>style.visibility</p:attrName>
                                        </p:attrNameLst>
                                      </p:cBhvr>
                                      <p:to>
                                        <p:strVal val="visible"/>
                                      </p:to>
                                    </p:set>
                                    <p:animEffect transition="in" filter="checkerboard(across)">
                                      <p:cBhvr>
                                        <p:cTn id="24" dur="1100"/>
                                        <p:tgtEl>
                                          <p:spTgt spid="59395">
                                            <p:txEl>
                                              <p:pRg st="3" end="3"/>
                                            </p:txEl>
                                          </p:spTgt>
                                        </p:tgtEl>
                                      </p:cBhvr>
                                    </p:animEffect>
                                  </p:childTnLst>
                                </p:cTn>
                              </p:par>
                            </p:childTnLst>
                          </p:cTn>
                        </p:par>
                        <p:par>
                          <p:cTn id="25" fill="hold">
                            <p:stCondLst>
                              <p:cond delay="5600"/>
                            </p:stCondLst>
                            <p:childTnLst>
                              <p:par>
                                <p:cTn id="26" presetID="53" presetClass="entr" presetSubtype="16"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p:cTn id="28" dur="2000" fill="hold"/>
                                        <p:tgtEl>
                                          <p:spTgt spid="2"/>
                                        </p:tgtEl>
                                        <p:attrNameLst>
                                          <p:attrName>ppt_w</p:attrName>
                                        </p:attrNameLst>
                                      </p:cBhvr>
                                      <p:tavLst>
                                        <p:tav tm="0">
                                          <p:val>
                                            <p:fltVal val="0"/>
                                          </p:val>
                                        </p:tav>
                                        <p:tav tm="100000">
                                          <p:val>
                                            <p:strVal val="#ppt_w"/>
                                          </p:val>
                                        </p:tav>
                                      </p:tavLst>
                                    </p:anim>
                                    <p:anim calcmode="lin" valueType="num">
                                      <p:cBhvr>
                                        <p:cTn id="29" dur="2000" fill="hold"/>
                                        <p:tgtEl>
                                          <p:spTgt spid="2"/>
                                        </p:tgtEl>
                                        <p:attrNameLst>
                                          <p:attrName>ppt_h</p:attrName>
                                        </p:attrNameLst>
                                      </p:cBhvr>
                                      <p:tavLst>
                                        <p:tav tm="0">
                                          <p:val>
                                            <p:fltVal val="0"/>
                                          </p:val>
                                        </p:tav>
                                        <p:tav tm="100000">
                                          <p:val>
                                            <p:strVal val="#ppt_h"/>
                                          </p:val>
                                        </p:tav>
                                      </p:tavLst>
                                    </p:anim>
                                    <p:animEffect transition="in" filter="fade">
                                      <p:cBhvr>
                                        <p:cTn id="30" dur="2000"/>
                                        <p:tgtEl>
                                          <p:spTgt spid="2"/>
                                        </p:tgtEl>
                                      </p:cBhvr>
                                    </p:animEffect>
                                  </p:childTnLst>
                                </p:cTn>
                              </p:par>
                            </p:childTnLst>
                          </p:cTn>
                        </p:par>
                        <p:par>
                          <p:cTn id="31" fill="hold">
                            <p:stCondLst>
                              <p:cond delay="7600"/>
                            </p:stCondLst>
                            <p:childTnLst>
                              <p:par>
                                <p:cTn id="32" presetID="5" presetClass="entr" presetSubtype="10" fill="hold" grpId="0" nodeType="afterEffect">
                                  <p:stCondLst>
                                    <p:cond delay="0"/>
                                  </p:stCondLst>
                                  <p:childTnLst>
                                    <p:set>
                                      <p:cBhvr>
                                        <p:cTn id="33" dur="1" fill="hold">
                                          <p:stCondLst>
                                            <p:cond delay="0"/>
                                          </p:stCondLst>
                                        </p:cTn>
                                        <p:tgtEl>
                                          <p:spTgt spid="3">
                                            <p:txEl>
                                              <p:pRg st="0" end="0"/>
                                            </p:txEl>
                                          </p:spTgt>
                                        </p:tgtEl>
                                        <p:attrNameLst>
                                          <p:attrName>style.visibility</p:attrName>
                                        </p:attrNameLst>
                                      </p:cBhvr>
                                      <p:to>
                                        <p:strVal val="visible"/>
                                      </p:to>
                                    </p:set>
                                    <p:animEffect transition="in" filter="checkerboard(across)">
                                      <p:cBhvr>
                                        <p:cTn id="34" dur="1100"/>
                                        <p:tgtEl>
                                          <p:spTgt spid="3">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 presetClass="entr" presetSubtype="10" fill="hold" grpId="0" nodeType="clickEffect">
                                  <p:stCondLst>
                                    <p:cond delay="0"/>
                                  </p:stCondLst>
                                  <p:childTnLst>
                                    <p:set>
                                      <p:cBhvr>
                                        <p:cTn id="38" dur="1" fill="hold">
                                          <p:stCondLst>
                                            <p:cond delay="0"/>
                                          </p:stCondLst>
                                        </p:cTn>
                                        <p:tgtEl>
                                          <p:spTgt spid="3">
                                            <p:txEl>
                                              <p:pRg st="1" end="1"/>
                                            </p:txEl>
                                          </p:spTgt>
                                        </p:tgtEl>
                                        <p:attrNameLst>
                                          <p:attrName>style.visibility</p:attrName>
                                        </p:attrNameLst>
                                      </p:cBhvr>
                                      <p:to>
                                        <p:strVal val="visible"/>
                                      </p:to>
                                    </p:set>
                                    <p:animEffect transition="in" filter="checkerboard(across)">
                                      <p:cBhvr>
                                        <p:cTn id="39" dur="1100"/>
                                        <p:tgtEl>
                                          <p:spTgt spid="3">
                                            <p:txEl>
                                              <p:pRg st="1" end="1"/>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5" presetClass="entr" presetSubtype="10" fill="hold" grpId="0" nodeType="clickEffect">
                                  <p:stCondLst>
                                    <p:cond delay="0"/>
                                  </p:stCondLst>
                                  <p:childTnLst>
                                    <p:set>
                                      <p:cBhvr>
                                        <p:cTn id="43" dur="1" fill="hold">
                                          <p:stCondLst>
                                            <p:cond delay="0"/>
                                          </p:stCondLst>
                                        </p:cTn>
                                        <p:tgtEl>
                                          <p:spTgt spid="3">
                                            <p:txEl>
                                              <p:pRg st="2" end="2"/>
                                            </p:txEl>
                                          </p:spTgt>
                                        </p:tgtEl>
                                        <p:attrNameLst>
                                          <p:attrName>style.visibility</p:attrName>
                                        </p:attrNameLst>
                                      </p:cBhvr>
                                      <p:to>
                                        <p:strVal val="visible"/>
                                      </p:to>
                                    </p:set>
                                    <p:animEffect transition="in" filter="checkerboard(across)">
                                      <p:cBhvr>
                                        <p:cTn id="44" dur="1100"/>
                                        <p:tgtEl>
                                          <p:spTgt spid="3">
                                            <p:txEl>
                                              <p:pRg st="2" end="2"/>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 presetClass="entr" presetSubtype="10" fill="hold" grpId="0" nodeType="clickEffect">
                                  <p:stCondLst>
                                    <p:cond delay="0"/>
                                  </p:stCondLst>
                                  <p:childTnLst>
                                    <p:set>
                                      <p:cBhvr>
                                        <p:cTn id="48" dur="1" fill="hold">
                                          <p:stCondLst>
                                            <p:cond delay="0"/>
                                          </p:stCondLst>
                                        </p:cTn>
                                        <p:tgtEl>
                                          <p:spTgt spid="3">
                                            <p:txEl>
                                              <p:pRg st="3" end="3"/>
                                            </p:txEl>
                                          </p:spTgt>
                                        </p:tgtEl>
                                        <p:attrNameLst>
                                          <p:attrName>style.visibility</p:attrName>
                                        </p:attrNameLst>
                                      </p:cBhvr>
                                      <p:to>
                                        <p:strVal val="visible"/>
                                      </p:to>
                                    </p:set>
                                    <p:animEffect transition="in" filter="checkerboard(across)">
                                      <p:cBhvr>
                                        <p:cTn id="49" dur="1100"/>
                                        <p:tgtEl>
                                          <p:spTgt spid="3">
                                            <p:txEl>
                                              <p:pRg st="3" end="3"/>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5" presetClass="entr" presetSubtype="10" fill="hold" grpId="0" nodeType="clickEffect">
                                  <p:stCondLst>
                                    <p:cond delay="0"/>
                                  </p:stCondLst>
                                  <p:childTnLst>
                                    <p:set>
                                      <p:cBhvr>
                                        <p:cTn id="53" dur="1" fill="hold">
                                          <p:stCondLst>
                                            <p:cond delay="0"/>
                                          </p:stCondLst>
                                        </p:cTn>
                                        <p:tgtEl>
                                          <p:spTgt spid="3">
                                            <p:txEl>
                                              <p:pRg st="4" end="4"/>
                                            </p:txEl>
                                          </p:spTgt>
                                        </p:tgtEl>
                                        <p:attrNameLst>
                                          <p:attrName>style.visibility</p:attrName>
                                        </p:attrNameLst>
                                      </p:cBhvr>
                                      <p:to>
                                        <p:strVal val="visible"/>
                                      </p:to>
                                    </p:set>
                                    <p:animEffect transition="in" filter="checkerboard(across)">
                                      <p:cBhvr>
                                        <p:cTn id="54" dur="11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4" grpId="0"/>
      <p:bldP spid="59395" grpId="0" build="p"/>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5105400" cy="1143000"/>
          </a:xfrm>
        </p:spPr>
        <p:txBody>
          <a:bodyPr/>
          <a:lstStyle/>
          <a:p>
            <a:r>
              <a:rPr lang="es-ES_tradnl" dirty="0"/>
              <a:t>Eventos </a:t>
            </a:r>
            <a:r>
              <a:rPr lang="es-ES_tradnl" dirty="0" smtClean="0"/>
              <a:t>Deportivos</a:t>
            </a:r>
            <a:r>
              <a:rPr lang="en-US" dirty="0" smtClean="0"/>
              <a:t> </a:t>
            </a:r>
            <a:endParaRPr lang="en-US" dirty="0"/>
          </a:p>
        </p:txBody>
      </p:sp>
      <p:sp>
        <p:nvSpPr>
          <p:cNvPr id="3" name="Content Placeholder 2"/>
          <p:cNvSpPr>
            <a:spLocks noGrp="1"/>
          </p:cNvSpPr>
          <p:nvPr>
            <p:ph idx="1"/>
          </p:nvPr>
        </p:nvSpPr>
        <p:spPr>
          <a:xfrm>
            <a:off x="4724400" y="1905000"/>
            <a:ext cx="4114800" cy="4389120"/>
          </a:xfrm>
        </p:spPr>
        <p:txBody>
          <a:bodyPr>
            <a:normAutofit fontScale="85000" lnSpcReduction="20000"/>
          </a:bodyPr>
          <a:lstStyle/>
          <a:p>
            <a:pPr lvl="0"/>
            <a:r>
              <a:rPr lang="es-ES_tradnl" dirty="0"/>
              <a:t>Todos los principales eventos deportivos son oportunidades de trafico. Mujeres son movidas a hoteles cerca del evento para “servicios” a los clientes del evento</a:t>
            </a:r>
            <a:endParaRPr lang="en-US" dirty="0"/>
          </a:p>
          <a:p>
            <a:pPr lvl="0"/>
            <a:r>
              <a:rPr lang="es-ES_tradnl" dirty="0"/>
              <a:t>ECPAT-USA </a:t>
            </a:r>
            <a:r>
              <a:rPr lang="es-ES_tradnl" dirty="0" err="1"/>
              <a:t>Code</a:t>
            </a:r>
            <a:r>
              <a:rPr lang="es-ES_tradnl" dirty="0"/>
              <a:t> </a:t>
            </a:r>
            <a:r>
              <a:rPr lang="es-ES_tradnl" dirty="0" err="1"/>
              <a:t>for</a:t>
            </a:r>
            <a:r>
              <a:rPr lang="es-ES_tradnl" dirty="0"/>
              <a:t> </a:t>
            </a:r>
            <a:r>
              <a:rPr lang="es-ES_tradnl" dirty="0" err="1"/>
              <a:t>Hotels</a:t>
            </a:r>
            <a:endParaRPr lang="en-US" dirty="0"/>
          </a:p>
          <a:p>
            <a:pPr lvl="0"/>
            <a:r>
              <a:rPr lang="es-ES_tradnl" dirty="0"/>
              <a:t>Ejemplos de eventos deportivos: Copa Mundial de Futbol en </a:t>
            </a:r>
            <a:r>
              <a:rPr lang="es-ES_tradnl" dirty="0" err="1"/>
              <a:t>Berlin</a:t>
            </a:r>
            <a:r>
              <a:rPr lang="es-ES_tradnl" dirty="0"/>
              <a:t> (2006),  </a:t>
            </a:r>
            <a:r>
              <a:rPr lang="es-ES_tradnl" dirty="0" err="1"/>
              <a:t>Super</a:t>
            </a:r>
            <a:r>
              <a:rPr lang="es-ES_tradnl" dirty="0"/>
              <a:t> </a:t>
            </a:r>
            <a:r>
              <a:rPr lang="es-ES_tradnl" dirty="0" err="1" smtClean="0"/>
              <a:t>Bowl</a:t>
            </a:r>
            <a:r>
              <a:rPr lang="es-ES_tradnl" dirty="0" smtClean="0"/>
              <a:t> </a:t>
            </a:r>
            <a:r>
              <a:rPr lang="es-ES_tradnl" dirty="0"/>
              <a:t>2015-Arizona, de </a:t>
            </a:r>
            <a:r>
              <a:rPr lang="es-ES_tradnl" dirty="0" err="1" smtClean="0"/>
              <a:t>America’s</a:t>
            </a:r>
            <a:r>
              <a:rPr lang="es-ES_tradnl" dirty="0" smtClean="0"/>
              <a:t> Velero Copa-San </a:t>
            </a:r>
            <a:r>
              <a:rPr lang="es-ES_tradnl" dirty="0"/>
              <a:t>Francisco, el </a:t>
            </a:r>
            <a:r>
              <a:rPr lang="es-ES_tradnl" dirty="0" err="1"/>
              <a:t>Super</a:t>
            </a:r>
            <a:r>
              <a:rPr lang="es-ES_tradnl" dirty="0"/>
              <a:t> </a:t>
            </a:r>
            <a:r>
              <a:rPr lang="es-ES_tradnl" dirty="0" err="1"/>
              <a:t>Bowl</a:t>
            </a:r>
            <a:r>
              <a:rPr lang="es-ES_tradnl" dirty="0"/>
              <a:t> 2016, Santa Clara</a:t>
            </a:r>
            <a:endParaRPr lang="en-US" dirty="0"/>
          </a:p>
          <a:p>
            <a:pPr marL="0" indent="0">
              <a:buNone/>
            </a:pPr>
            <a:endParaRPr lang="en-US" dirty="0"/>
          </a:p>
        </p:txBody>
      </p:sp>
      <p:pic>
        <p:nvPicPr>
          <p:cNvPr id="4" name="Picture 3" descr="levi-stadium.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599" y="2362200"/>
            <a:ext cx="3990109" cy="27432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1100"/>
                                        <p:tgtEl>
                                          <p:spTgt spid="2"/>
                                        </p:tgtEl>
                                      </p:cBhvr>
                                    </p:animEffect>
                                  </p:childTnLst>
                                </p:cTn>
                              </p:par>
                            </p:childTnLst>
                          </p:cTn>
                        </p:par>
                        <p:par>
                          <p:cTn id="8" fill="hold">
                            <p:stCondLst>
                              <p:cond delay="1100"/>
                            </p:stCondLst>
                            <p:childTnLst>
                              <p:par>
                                <p:cTn id="9" presetID="2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ES_tradnl" sz="2800" dirty="0" err="1"/>
              <a:t>Victims</a:t>
            </a:r>
            <a:r>
              <a:rPr lang="es-ES_tradnl" sz="2800" dirty="0"/>
              <a:t> of </a:t>
            </a:r>
            <a:r>
              <a:rPr lang="es-ES_tradnl" sz="2800" dirty="0" err="1"/>
              <a:t>Trafficking</a:t>
            </a:r>
            <a:r>
              <a:rPr lang="es-ES_tradnl" sz="2800" dirty="0"/>
              <a:t> and </a:t>
            </a:r>
            <a:r>
              <a:rPr lang="es-ES_tradnl" sz="2800" dirty="0" err="1"/>
              <a:t>Violence</a:t>
            </a:r>
            <a:r>
              <a:rPr lang="es-ES_tradnl" sz="2800" dirty="0"/>
              <a:t> </a:t>
            </a:r>
            <a:r>
              <a:rPr lang="es-ES_tradnl" sz="2800" dirty="0" err="1"/>
              <a:t>Protection</a:t>
            </a:r>
            <a:r>
              <a:rPr lang="es-ES_tradnl" sz="2800" dirty="0"/>
              <a:t> </a:t>
            </a:r>
            <a:r>
              <a:rPr lang="es-ES_tradnl" sz="2800" dirty="0" err="1"/>
              <a:t>Act</a:t>
            </a:r>
            <a:r>
              <a:rPr lang="es-ES_tradnl" sz="2800" dirty="0"/>
              <a:t> 2000 (Acto de Protección de Victimas de Trafico y Violencia)</a:t>
            </a:r>
            <a:endParaRPr lang="en-US" sz="2800" dirty="0"/>
          </a:p>
        </p:txBody>
      </p:sp>
      <p:sp>
        <p:nvSpPr>
          <p:cNvPr id="3" name="TextBox 2"/>
          <p:cNvSpPr txBox="1"/>
          <p:nvPr/>
        </p:nvSpPr>
        <p:spPr>
          <a:xfrm>
            <a:off x="1371600" y="2133600"/>
            <a:ext cx="6629401" cy="4154983"/>
          </a:xfrm>
          <a:prstGeom prst="rect">
            <a:avLst/>
          </a:prstGeom>
          <a:noFill/>
        </p:spPr>
        <p:txBody>
          <a:bodyPr wrap="square" rtlCol="0">
            <a:spAutoFit/>
          </a:bodyPr>
          <a:lstStyle/>
          <a:p>
            <a:pPr marL="342900" indent="-342900">
              <a:buFont typeface="Wingdings" charset="2"/>
              <a:buChar char="u"/>
            </a:pPr>
            <a:r>
              <a:rPr lang="es-ES_tradnl" sz="2400" dirty="0"/>
              <a:t>Proporciona alivio migratorio y otros beneficios a personas traficadas</a:t>
            </a:r>
            <a:endParaRPr lang="en-US" sz="2400" dirty="0"/>
          </a:p>
          <a:p>
            <a:pPr marL="342900" lvl="0" indent="-342900">
              <a:buFont typeface="Wingdings" charset="2"/>
              <a:buChar char="u"/>
            </a:pPr>
            <a:r>
              <a:rPr lang="es-ES_tradnl" sz="2400" dirty="0"/>
              <a:t>Enjuiciamiento</a:t>
            </a:r>
            <a:endParaRPr lang="en-US" sz="2400" dirty="0"/>
          </a:p>
          <a:p>
            <a:pPr marL="342900" lvl="0" indent="-342900">
              <a:buFont typeface="Wingdings" charset="2"/>
              <a:buChar char="u"/>
            </a:pPr>
            <a:r>
              <a:rPr lang="es-ES_tradnl" sz="2400" dirty="0"/>
              <a:t>Define nuevos crimines fe trafico y trabajo forzado</a:t>
            </a:r>
            <a:endParaRPr lang="en-US" sz="2400" dirty="0"/>
          </a:p>
          <a:p>
            <a:pPr marL="342900" lvl="0" indent="-342900">
              <a:buFont typeface="Wingdings" charset="2"/>
              <a:buChar char="u"/>
            </a:pPr>
            <a:r>
              <a:rPr lang="es-ES_tradnl" sz="2400" dirty="0"/>
              <a:t>El Departamento de Estado (EEUU) publica un reporte anual sobre los esfuerzos de varios países en combatiendo el trafico de personas, “</a:t>
            </a:r>
            <a:r>
              <a:rPr lang="es-ES_tradnl" sz="2400" dirty="0" err="1"/>
              <a:t>Trafficking</a:t>
            </a:r>
            <a:r>
              <a:rPr lang="es-ES_tradnl" sz="2400" dirty="0"/>
              <a:t> in </a:t>
            </a:r>
            <a:r>
              <a:rPr lang="es-ES_tradnl" sz="2400" dirty="0" err="1"/>
              <a:t>Persons</a:t>
            </a:r>
            <a:r>
              <a:rPr lang="es-ES_tradnl" sz="2400" dirty="0"/>
              <a:t> </a:t>
            </a:r>
            <a:r>
              <a:rPr lang="es-ES_tradnl" sz="2400" dirty="0" err="1"/>
              <a:t>Report</a:t>
            </a:r>
            <a:r>
              <a:rPr lang="es-ES_tradnl" sz="2400" dirty="0"/>
              <a:t>”</a:t>
            </a:r>
            <a:endParaRPr lang="en-US" sz="2400" dirty="0"/>
          </a:p>
          <a:p>
            <a:pPr marL="342900" lvl="0" indent="-342900">
              <a:buFont typeface="Wingdings" charset="2"/>
              <a:buChar char="u"/>
            </a:pPr>
            <a:r>
              <a:rPr lang="es-ES_tradnl" sz="2400" dirty="0"/>
              <a:t>Hay 13 proyectos de ley ante el Congreso sobre el trafico de personas</a:t>
            </a:r>
            <a:endParaRPr lang="en-US" sz="2400" dirty="0"/>
          </a:p>
        </p:txBody>
      </p:sp>
    </p:spTree>
    <p:extLst>
      <p:ext uri="{BB962C8B-B14F-4D97-AF65-F5344CB8AC3E}">
        <p14:creationId xmlns:p14="http://schemas.microsoft.com/office/powerpoint/2010/main" val="376164681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1000"/>
                                        <p:tgtEl>
                                          <p:spTgt spid="2"/>
                                        </p:tgtEl>
                                      </p:cBhvr>
                                    </p:animEffect>
                                  </p:childTnLst>
                                </p:cTn>
                              </p:par>
                            </p:childTnLst>
                          </p:cTn>
                        </p:par>
                        <p:par>
                          <p:cTn id="8" fill="hold">
                            <p:stCondLst>
                              <p:cond delay="1000"/>
                            </p:stCondLst>
                            <p:childTnLst>
                              <p:par>
                                <p:cTn id="9" presetID="16" presetClass="entr" presetSubtype="21" fill="hold" grpId="1"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arn(inVertical)">
                                      <p:cBhvr>
                                        <p:cTn id="11" dur="1000"/>
                                        <p:tgtEl>
                                          <p:spTgt spid="3">
                                            <p:txEl>
                                              <p:pRg st="0" end="0"/>
                                            </p:txEl>
                                          </p:spTgt>
                                        </p:tgtEl>
                                      </p:cBhvr>
                                    </p:animEffect>
                                  </p:childTnLst>
                                </p:cTn>
                              </p:par>
                            </p:childTnLst>
                          </p:cTn>
                        </p:par>
                        <p:par>
                          <p:cTn id="12" fill="hold">
                            <p:stCondLst>
                              <p:cond delay="2000"/>
                            </p:stCondLst>
                            <p:childTnLst>
                              <p:par>
                                <p:cTn id="13" presetID="16" presetClass="entr" presetSubtype="21" fill="hold" grpId="1"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barn(inVertical)">
                                      <p:cBhvr>
                                        <p:cTn id="15" dur="1000"/>
                                        <p:tgtEl>
                                          <p:spTgt spid="3">
                                            <p:txEl>
                                              <p:pRg st="1" end="1"/>
                                            </p:txEl>
                                          </p:spTgt>
                                        </p:tgtEl>
                                      </p:cBhvr>
                                    </p:animEffect>
                                  </p:childTnLst>
                                </p:cTn>
                              </p:par>
                            </p:childTnLst>
                          </p:cTn>
                        </p:par>
                        <p:par>
                          <p:cTn id="16" fill="hold">
                            <p:stCondLst>
                              <p:cond delay="3000"/>
                            </p:stCondLst>
                            <p:childTnLst>
                              <p:par>
                                <p:cTn id="17" presetID="16" presetClass="entr" presetSubtype="21" fill="hold" grpId="1"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barn(inVertical)">
                                      <p:cBhvr>
                                        <p:cTn id="19" dur="1000"/>
                                        <p:tgtEl>
                                          <p:spTgt spid="3">
                                            <p:txEl>
                                              <p:pRg st="2" end="2"/>
                                            </p:txEl>
                                          </p:spTgt>
                                        </p:tgtEl>
                                      </p:cBhvr>
                                    </p:animEffect>
                                  </p:childTnLst>
                                </p:cTn>
                              </p:par>
                            </p:childTnLst>
                          </p:cTn>
                        </p:par>
                        <p:par>
                          <p:cTn id="20" fill="hold">
                            <p:stCondLst>
                              <p:cond delay="4000"/>
                            </p:stCondLst>
                            <p:childTnLst>
                              <p:par>
                                <p:cTn id="21" presetID="16" presetClass="entr" presetSubtype="21" fill="hold" grpId="1"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barn(inVertical)">
                                      <p:cBhvr>
                                        <p:cTn id="23" dur="1000"/>
                                        <p:tgtEl>
                                          <p:spTgt spid="3">
                                            <p:txEl>
                                              <p:pRg st="3" end="3"/>
                                            </p:txEl>
                                          </p:spTgt>
                                        </p:tgtEl>
                                      </p:cBhvr>
                                    </p:animEffect>
                                  </p:childTnLst>
                                </p:cTn>
                              </p:par>
                            </p:childTnLst>
                          </p:cTn>
                        </p:par>
                        <p:par>
                          <p:cTn id="24" fill="hold">
                            <p:stCondLst>
                              <p:cond delay="5000"/>
                            </p:stCondLst>
                            <p:childTnLst>
                              <p:par>
                                <p:cTn id="25" presetID="16" presetClass="entr" presetSubtype="21" fill="hold" grpId="1"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533400" y="609600"/>
            <a:ext cx="8229600" cy="1143000"/>
          </a:xfrm>
        </p:spPr>
        <p:txBody>
          <a:bodyPr>
            <a:normAutofit fontScale="90000"/>
          </a:bodyPr>
          <a:lstStyle/>
          <a:p>
            <a:pPr algn="ctr"/>
            <a:r>
              <a:rPr lang="en-US" dirty="0"/>
              <a:t/>
            </a:r>
            <a:br>
              <a:rPr lang="en-US" dirty="0"/>
            </a:br>
            <a:r>
              <a:rPr lang="en-US" dirty="0"/>
              <a:t/>
            </a:r>
            <a:br>
              <a:rPr lang="en-US" dirty="0"/>
            </a:br>
            <a:r>
              <a:rPr lang="en-US" dirty="0"/>
              <a:t/>
            </a:r>
            <a:br>
              <a:rPr lang="en-US" dirty="0"/>
            </a:br>
            <a:r>
              <a:rPr lang="en-US" dirty="0" smtClean="0"/>
              <a:t/>
            </a:r>
            <a:br>
              <a:rPr lang="en-US" dirty="0" smtClean="0"/>
            </a:br>
            <a:r>
              <a:rPr lang="en-US" dirty="0" smtClean="0"/>
              <a:t/>
            </a:r>
            <a:br>
              <a:rPr lang="en-US" dirty="0" smtClean="0"/>
            </a:br>
            <a:r>
              <a:rPr lang="es-ES_tradnl" dirty="0"/>
              <a:t>Victimas del trafico de personas tienen derecho </a:t>
            </a:r>
            <a:r>
              <a:rPr lang="es-ES_tradnl" dirty="0" smtClean="0"/>
              <a:t>a</a:t>
            </a:r>
            <a:r>
              <a:rPr lang="en-US" dirty="0" smtClean="0"/>
              <a:t>:</a:t>
            </a:r>
            <a:endParaRPr lang="en-US" dirty="0"/>
          </a:p>
        </p:txBody>
      </p:sp>
      <p:sp>
        <p:nvSpPr>
          <p:cNvPr id="65539" name="Rectangle 3"/>
          <p:cNvSpPr>
            <a:spLocks noGrp="1" noChangeArrowheads="1"/>
          </p:cNvSpPr>
          <p:nvPr>
            <p:ph idx="1"/>
          </p:nvPr>
        </p:nvSpPr>
        <p:spPr>
          <a:xfrm>
            <a:off x="1066800" y="2667000"/>
            <a:ext cx="3733800" cy="2895600"/>
          </a:xfrm>
        </p:spPr>
        <p:txBody>
          <a:bodyPr/>
          <a:lstStyle/>
          <a:p>
            <a:pPr lvl="0"/>
            <a:r>
              <a:rPr lang="es-ES_tradnl" dirty="0"/>
              <a:t>Seguridad</a:t>
            </a:r>
            <a:endParaRPr lang="en-US" dirty="0"/>
          </a:p>
          <a:p>
            <a:pPr lvl="0"/>
            <a:r>
              <a:rPr lang="es-ES_tradnl" dirty="0"/>
              <a:t>Privacidad</a:t>
            </a:r>
            <a:endParaRPr lang="en-US" dirty="0"/>
          </a:p>
          <a:p>
            <a:pPr lvl="0"/>
            <a:r>
              <a:rPr lang="es-ES_tradnl" dirty="0"/>
              <a:t>Información</a:t>
            </a:r>
            <a:endParaRPr lang="en-US" dirty="0"/>
          </a:p>
          <a:p>
            <a:pPr lvl="0"/>
            <a:r>
              <a:rPr lang="es-ES_tradnl" dirty="0"/>
              <a:t>Representación Legal</a:t>
            </a:r>
            <a:endParaRPr lang="en-US" dirty="0"/>
          </a:p>
          <a:p>
            <a:pPr lvl="0"/>
            <a:r>
              <a:rPr lang="es-ES_tradnl" dirty="0"/>
              <a:t>Ser escuchados en la corte</a:t>
            </a:r>
            <a:endParaRPr lang="en-US" dirty="0"/>
          </a:p>
          <a:p>
            <a:endParaRPr lang="en-US" dirty="0"/>
          </a:p>
        </p:txBody>
      </p:sp>
      <p:sp>
        <p:nvSpPr>
          <p:cNvPr id="65541" name="Rectangle 5"/>
          <p:cNvSpPr>
            <a:spLocks noChangeArrowheads="1"/>
          </p:cNvSpPr>
          <p:nvPr/>
        </p:nvSpPr>
        <p:spPr bwMode="auto">
          <a:xfrm>
            <a:off x="5029200" y="2514600"/>
            <a:ext cx="3810000" cy="3108544"/>
          </a:xfrm>
          <a:prstGeom prst="rect">
            <a:avLst/>
          </a:prstGeom>
          <a:noFill/>
          <a:ln w="12700" cap="sq">
            <a:noFill/>
            <a:miter lim="800000"/>
            <a:headEnd type="none" w="sm" len="sm"/>
            <a:tailEnd type="none" w="sm" len="sm"/>
          </a:ln>
          <a:effectLst/>
        </p:spPr>
        <p:txBody>
          <a:bodyPr>
            <a:spAutoFit/>
          </a:bodyPr>
          <a:lstStyle/>
          <a:p>
            <a:pPr marL="342900" lvl="0" indent="-342900">
              <a:buFont typeface="Arial"/>
              <a:buChar char="•"/>
            </a:pPr>
            <a:r>
              <a:rPr lang="es-ES_tradnl" sz="2800" dirty="0" smtClean="0"/>
              <a:t>Ser </a:t>
            </a:r>
            <a:r>
              <a:rPr lang="es-ES_tradnl" sz="2800" dirty="0"/>
              <a:t>compensados por: </a:t>
            </a:r>
            <a:r>
              <a:rPr lang="es-ES_tradnl" sz="2800" dirty="0" smtClean="0"/>
              <a:t>Daños </a:t>
            </a:r>
            <a:r>
              <a:rPr lang="es-ES_tradnl" sz="2800" dirty="0"/>
              <a:t>y perjuicios, ayuda medica, asistencia social</a:t>
            </a:r>
            <a:endParaRPr lang="en-US" sz="2800" dirty="0"/>
          </a:p>
          <a:p>
            <a:pPr marL="342900" lvl="0" indent="-342900">
              <a:buFont typeface="Arial"/>
              <a:buChar char="•"/>
            </a:pPr>
            <a:r>
              <a:rPr lang="es-ES_tradnl" sz="2800" dirty="0"/>
              <a:t>Buscar residencia</a:t>
            </a:r>
            <a:endParaRPr lang="en-US" sz="2800" dirty="0"/>
          </a:p>
          <a:p>
            <a:pPr marL="342900" lvl="0" indent="-342900">
              <a:buFont typeface="Arial"/>
              <a:buChar char="•"/>
            </a:pPr>
            <a:r>
              <a:rPr lang="es-ES_tradnl" sz="2800" dirty="0"/>
              <a:t>Regresar</a:t>
            </a:r>
            <a:endParaRPr lang="en-US" sz="2800"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65539">
                                            <p:txEl>
                                              <p:pRg st="0" end="0"/>
                                            </p:txEl>
                                          </p:spTgt>
                                        </p:tgtEl>
                                        <p:attrNameLst>
                                          <p:attrName>style.visibility</p:attrName>
                                        </p:attrNameLst>
                                      </p:cBhvr>
                                      <p:to>
                                        <p:strVal val="visible"/>
                                      </p:to>
                                    </p:set>
                                    <p:animEffect transition="in" filter="fade">
                                      <p:cBhvr>
                                        <p:cTn id="7" dur="1000"/>
                                        <p:tgtEl>
                                          <p:spTgt spid="65539">
                                            <p:txEl>
                                              <p:pRg st="0" end="0"/>
                                            </p:txEl>
                                          </p:spTgt>
                                        </p:tgtEl>
                                      </p:cBhvr>
                                    </p:animEffect>
                                    <p:anim calcmode="lin" valueType="num">
                                      <p:cBhvr>
                                        <p:cTn id="8" dur="1000" fill="hold"/>
                                        <p:tgtEl>
                                          <p:spTgt spid="65539">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65539">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5539">
                                            <p:txEl>
                                              <p:pRg st="0" end="0"/>
                                            </p:txEl>
                                          </p:spTgt>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7" presetClass="entr" presetSubtype="0" fill="hold" grpId="0" nodeType="afterEffect">
                                  <p:stCondLst>
                                    <p:cond delay="0"/>
                                  </p:stCondLst>
                                  <p:childTnLst>
                                    <p:set>
                                      <p:cBhvr>
                                        <p:cTn id="13" dur="1" fill="hold">
                                          <p:stCondLst>
                                            <p:cond delay="0"/>
                                          </p:stCondLst>
                                        </p:cTn>
                                        <p:tgtEl>
                                          <p:spTgt spid="65539">
                                            <p:txEl>
                                              <p:pRg st="1" end="1"/>
                                            </p:txEl>
                                          </p:spTgt>
                                        </p:tgtEl>
                                        <p:attrNameLst>
                                          <p:attrName>style.visibility</p:attrName>
                                        </p:attrNameLst>
                                      </p:cBhvr>
                                      <p:to>
                                        <p:strVal val="visible"/>
                                      </p:to>
                                    </p:set>
                                    <p:animEffect transition="in" filter="fade">
                                      <p:cBhvr>
                                        <p:cTn id="14" dur="1000"/>
                                        <p:tgtEl>
                                          <p:spTgt spid="65539">
                                            <p:txEl>
                                              <p:pRg st="1" end="1"/>
                                            </p:txEl>
                                          </p:spTgt>
                                        </p:tgtEl>
                                      </p:cBhvr>
                                    </p:animEffect>
                                    <p:anim calcmode="lin" valueType="num">
                                      <p:cBhvr>
                                        <p:cTn id="15" dur="1000" fill="hold"/>
                                        <p:tgtEl>
                                          <p:spTgt spid="65539">
                                            <p:txEl>
                                              <p:pRg st="1" end="1"/>
                                            </p:txEl>
                                          </p:spTgt>
                                        </p:tgtEl>
                                        <p:attrNameLst>
                                          <p:attrName>ppt_x</p:attrName>
                                        </p:attrNameLst>
                                      </p:cBhvr>
                                      <p:tavLst>
                                        <p:tav tm="0">
                                          <p:val>
                                            <p:strVal val="#ppt_x"/>
                                          </p:val>
                                        </p:tav>
                                        <p:tav tm="100000">
                                          <p:val>
                                            <p:strVal val="#ppt_x"/>
                                          </p:val>
                                        </p:tav>
                                      </p:tavLst>
                                    </p:anim>
                                    <p:anim calcmode="lin" valueType="num">
                                      <p:cBhvr>
                                        <p:cTn id="16" dur="900" decel="100000" fill="hold"/>
                                        <p:tgtEl>
                                          <p:spTgt spid="65539">
                                            <p:txEl>
                                              <p:pRg st="1" end="1"/>
                                            </p:txEl>
                                          </p:spTgt>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65539">
                                            <p:txEl>
                                              <p:pRg st="1" end="1"/>
                                            </p:txEl>
                                          </p:spTgt>
                                        </p:tgtEl>
                                        <p:attrNameLst>
                                          <p:attrName>ppt_y</p:attrName>
                                        </p:attrNameLst>
                                      </p:cBhvr>
                                      <p:tavLst>
                                        <p:tav tm="0">
                                          <p:val>
                                            <p:strVal val="#ppt_y-.03"/>
                                          </p:val>
                                        </p:tav>
                                        <p:tav tm="100000">
                                          <p:val>
                                            <p:strVal val="#ppt_y"/>
                                          </p:val>
                                        </p:tav>
                                      </p:tavLst>
                                    </p:anim>
                                  </p:childTnLst>
                                </p:cTn>
                              </p:par>
                            </p:childTnLst>
                          </p:cTn>
                        </p:par>
                        <p:par>
                          <p:cTn id="18" fill="hold">
                            <p:stCondLst>
                              <p:cond delay="2000"/>
                            </p:stCondLst>
                            <p:childTnLst>
                              <p:par>
                                <p:cTn id="19" presetID="37" presetClass="entr" presetSubtype="0" fill="hold" grpId="0" nodeType="afterEffect">
                                  <p:stCondLst>
                                    <p:cond delay="0"/>
                                  </p:stCondLst>
                                  <p:childTnLst>
                                    <p:set>
                                      <p:cBhvr>
                                        <p:cTn id="20" dur="1" fill="hold">
                                          <p:stCondLst>
                                            <p:cond delay="0"/>
                                          </p:stCondLst>
                                        </p:cTn>
                                        <p:tgtEl>
                                          <p:spTgt spid="65539">
                                            <p:txEl>
                                              <p:pRg st="2" end="2"/>
                                            </p:txEl>
                                          </p:spTgt>
                                        </p:tgtEl>
                                        <p:attrNameLst>
                                          <p:attrName>style.visibility</p:attrName>
                                        </p:attrNameLst>
                                      </p:cBhvr>
                                      <p:to>
                                        <p:strVal val="visible"/>
                                      </p:to>
                                    </p:set>
                                    <p:animEffect transition="in" filter="fade">
                                      <p:cBhvr>
                                        <p:cTn id="21" dur="1000"/>
                                        <p:tgtEl>
                                          <p:spTgt spid="65539">
                                            <p:txEl>
                                              <p:pRg st="2" end="2"/>
                                            </p:txEl>
                                          </p:spTgt>
                                        </p:tgtEl>
                                      </p:cBhvr>
                                    </p:animEffect>
                                    <p:anim calcmode="lin" valueType="num">
                                      <p:cBhvr>
                                        <p:cTn id="22" dur="1000" fill="hold"/>
                                        <p:tgtEl>
                                          <p:spTgt spid="65539">
                                            <p:txEl>
                                              <p:pRg st="2" end="2"/>
                                            </p:txEl>
                                          </p:spTgt>
                                        </p:tgtEl>
                                        <p:attrNameLst>
                                          <p:attrName>ppt_x</p:attrName>
                                        </p:attrNameLst>
                                      </p:cBhvr>
                                      <p:tavLst>
                                        <p:tav tm="0">
                                          <p:val>
                                            <p:strVal val="#ppt_x"/>
                                          </p:val>
                                        </p:tav>
                                        <p:tav tm="100000">
                                          <p:val>
                                            <p:strVal val="#ppt_x"/>
                                          </p:val>
                                        </p:tav>
                                      </p:tavLst>
                                    </p:anim>
                                    <p:anim calcmode="lin" valueType="num">
                                      <p:cBhvr>
                                        <p:cTn id="23" dur="900" decel="100000" fill="hold"/>
                                        <p:tgtEl>
                                          <p:spTgt spid="65539">
                                            <p:txEl>
                                              <p:pRg st="2" end="2"/>
                                            </p:txEl>
                                          </p:spTgt>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65539">
                                            <p:txEl>
                                              <p:pRg st="2" end="2"/>
                                            </p:txEl>
                                          </p:spTgt>
                                        </p:tgtEl>
                                        <p:attrNameLst>
                                          <p:attrName>ppt_y</p:attrName>
                                        </p:attrNameLst>
                                      </p:cBhvr>
                                      <p:tavLst>
                                        <p:tav tm="0">
                                          <p:val>
                                            <p:strVal val="#ppt_y-.03"/>
                                          </p:val>
                                        </p:tav>
                                        <p:tav tm="100000">
                                          <p:val>
                                            <p:strVal val="#ppt_y"/>
                                          </p:val>
                                        </p:tav>
                                      </p:tavLst>
                                    </p:anim>
                                  </p:childTnLst>
                                </p:cTn>
                              </p:par>
                            </p:childTnLst>
                          </p:cTn>
                        </p:par>
                        <p:par>
                          <p:cTn id="25" fill="hold">
                            <p:stCondLst>
                              <p:cond delay="3000"/>
                            </p:stCondLst>
                            <p:childTnLst>
                              <p:par>
                                <p:cTn id="26" presetID="37" presetClass="entr" presetSubtype="0" fill="hold" grpId="0" nodeType="afterEffect">
                                  <p:stCondLst>
                                    <p:cond delay="0"/>
                                  </p:stCondLst>
                                  <p:childTnLst>
                                    <p:set>
                                      <p:cBhvr>
                                        <p:cTn id="27" dur="1" fill="hold">
                                          <p:stCondLst>
                                            <p:cond delay="0"/>
                                          </p:stCondLst>
                                        </p:cTn>
                                        <p:tgtEl>
                                          <p:spTgt spid="65539">
                                            <p:txEl>
                                              <p:pRg st="3" end="3"/>
                                            </p:txEl>
                                          </p:spTgt>
                                        </p:tgtEl>
                                        <p:attrNameLst>
                                          <p:attrName>style.visibility</p:attrName>
                                        </p:attrNameLst>
                                      </p:cBhvr>
                                      <p:to>
                                        <p:strVal val="visible"/>
                                      </p:to>
                                    </p:set>
                                    <p:animEffect transition="in" filter="fade">
                                      <p:cBhvr>
                                        <p:cTn id="28" dur="1000"/>
                                        <p:tgtEl>
                                          <p:spTgt spid="65539">
                                            <p:txEl>
                                              <p:pRg st="3" end="3"/>
                                            </p:txEl>
                                          </p:spTgt>
                                        </p:tgtEl>
                                      </p:cBhvr>
                                    </p:animEffect>
                                    <p:anim calcmode="lin" valueType="num">
                                      <p:cBhvr>
                                        <p:cTn id="29" dur="1000" fill="hold"/>
                                        <p:tgtEl>
                                          <p:spTgt spid="65539">
                                            <p:txEl>
                                              <p:pRg st="3" end="3"/>
                                            </p:txEl>
                                          </p:spTgt>
                                        </p:tgtEl>
                                        <p:attrNameLst>
                                          <p:attrName>ppt_x</p:attrName>
                                        </p:attrNameLst>
                                      </p:cBhvr>
                                      <p:tavLst>
                                        <p:tav tm="0">
                                          <p:val>
                                            <p:strVal val="#ppt_x"/>
                                          </p:val>
                                        </p:tav>
                                        <p:tav tm="100000">
                                          <p:val>
                                            <p:strVal val="#ppt_x"/>
                                          </p:val>
                                        </p:tav>
                                      </p:tavLst>
                                    </p:anim>
                                    <p:anim calcmode="lin" valueType="num">
                                      <p:cBhvr>
                                        <p:cTn id="30" dur="900" decel="100000" fill="hold"/>
                                        <p:tgtEl>
                                          <p:spTgt spid="65539">
                                            <p:txEl>
                                              <p:pRg st="3" end="3"/>
                                            </p:txEl>
                                          </p:spTgt>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65539">
                                            <p:txEl>
                                              <p:pRg st="3" end="3"/>
                                            </p:txEl>
                                          </p:spTgt>
                                        </p:tgtEl>
                                        <p:attrNameLst>
                                          <p:attrName>ppt_y</p:attrName>
                                        </p:attrNameLst>
                                      </p:cBhvr>
                                      <p:tavLst>
                                        <p:tav tm="0">
                                          <p:val>
                                            <p:strVal val="#ppt_y-.03"/>
                                          </p:val>
                                        </p:tav>
                                        <p:tav tm="100000">
                                          <p:val>
                                            <p:strVal val="#ppt_y"/>
                                          </p:val>
                                        </p:tav>
                                      </p:tavLst>
                                    </p:anim>
                                  </p:childTnLst>
                                </p:cTn>
                              </p:par>
                            </p:childTnLst>
                          </p:cTn>
                        </p:par>
                        <p:par>
                          <p:cTn id="32" fill="hold">
                            <p:stCondLst>
                              <p:cond delay="4000"/>
                            </p:stCondLst>
                            <p:childTnLst>
                              <p:par>
                                <p:cTn id="33" presetID="37" presetClass="entr" presetSubtype="0" fill="hold" grpId="0" nodeType="afterEffect">
                                  <p:stCondLst>
                                    <p:cond delay="0"/>
                                  </p:stCondLst>
                                  <p:childTnLst>
                                    <p:set>
                                      <p:cBhvr>
                                        <p:cTn id="34" dur="1" fill="hold">
                                          <p:stCondLst>
                                            <p:cond delay="0"/>
                                          </p:stCondLst>
                                        </p:cTn>
                                        <p:tgtEl>
                                          <p:spTgt spid="65539">
                                            <p:txEl>
                                              <p:pRg st="4" end="4"/>
                                            </p:txEl>
                                          </p:spTgt>
                                        </p:tgtEl>
                                        <p:attrNameLst>
                                          <p:attrName>style.visibility</p:attrName>
                                        </p:attrNameLst>
                                      </p:cBhvr>
                                      <p:to>
                                        <p:strVal val="visible"/>
                                      </p:to>
                                    </p:set>
                                    <p:animEffect transition="in" filter="fade">
                                      <p:cBhvr>
                                        <p:cTn id="35" dur="1000"/>
                                        <p:tgtEl>
                                          <p:spTgt spid="65539">
                                            <p:txEl>
                                              <p:pRg st="4" end="4"/>
                                            </p:txEl>
                                          </p:spTgt>
                                        </p:tgtEl>
                                      </p:cBhvr>
                                    </p:animEffect>
                                    <p:anim calcmode="lin" valueType="num">
                                      <p:cBhvr>
                                        <p:cTn id="36" dur="1000" fill="hold"/>
                                        <p:tgtEl>
                                          <p:spTgt spid="65539">
                                            <p:txEl>
                                              <p:pRg st="4" end="4"/>
                                            </p:txEl>
                                          </p:spTgt>
                                        </p:tgtEl>
                                        <p:attrNameLst>
                                          <p:attrName>ppt_x</p:attrName>
                                        </p:attrNameLst>
                                      </p:cBhvr>
                                      <p:tavLst>
                                        <p:tav tm="0">
                                          <p:val>
                                            <p:strVal val="#ppt_x"/>
                                          </p:val>
                                        </p:tav>
                                        <p:tav tm="100000">
                                          <p:val>
                                            <p:strVal val="#ppt_x"/>
                                          </p:val>
                                        </p:tav>
                                      </p:tavLst>
                                    </p:anim>
                                    <p:anim calcmode="lin" valueType="num">
                                      <p:cBhvr>
                                        <p:cTn id="37" dur="900" decel="100000" fill="hold"/>
                                        <p:tgtEl>
                                          <p:spTgt spid="65539">
                                            <p:txEl>
                                              <p:pRg st="4" end="4"/>
                                            </p:txEl>
                                          </p:spTgt>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65539">
                                            <p:txEl>
                                              <p:pRg st="4" end="4"/>
                                            </p:txEl>
                                          </p:spTgt>
                                        </p:tgtEl>
                                        <p:attrNameLst>
                                          <p:attrName>ppt_y</p:attrName>
                                        </p:attrNameLst>
                                      </p:cBhvr>
                                      <p:tavLst>
                                        <p:tav tm="0">
                                          <p:val>
                                            <p:strVal val="#ppt_y-.03"/>
                                          </p:val>
                                        </p:tav>
                                        <p:tav tm="100000">
                                          <p:val>
                                            <p:strVal val="#ppt_y"/>
                                          </p:val>
                                        </p:tav>
                                      </p:tavLst>
                                    </p:anim>
                                  </p:childTnLst>
                                </p:cTn>
                              </p:par>
                            </p:childTnLst>
                          </p:cTn>
                        </p:par>
                        <p:par>
                          <p:cTn id="39" fill="hold">
                            <p:stCondLst>
                              <p:cond delay="5000"/>
                            </p:stCondLst>
                            <p:childTnLst>
                              <p:par>
                                <p:cTn id="40" presetID="31" presetClass="entr" presetSubtype="0" fill="hold" grpId="0" nodeType="afterEffect">
                                  <p:stCondLst>
                                    <p:cond delay="0"/>
                                  </p:stCondLst>
                                  <p:childTnLst>
                                    <p:set>
                                      <p:cBhvr>
                                        <p:cTn id="41" dur="1" fill="hold">
                                          <p:stCondLst>
                                            <p:cond delay="0"/>
                                          </p:stCondLst>
                                        </p:cTn>
                                        <p:tgtEl>
                                          <p:spTgt spid="65541"/>
                                        </p:tgtEl>
                                        <p:attrNameLst>
                                          <p:attrName>style.visibility</p:attrName>
                                        </p:attrNameLst>
                                      </p:cBhvr>
                                      <p:to>
                                        <p:strVal val="visible"/>
                                      </p:to>
                                    </p:set>
                                    <p:anim calcmode="lin" valueType="num">
                                      <p:cBhvr>
                                        <p:cTn id="42" dur="1000" fill="hold"/>
                                        <p:tgtEl>
                                          <p:spTgt spid="65541"/>
                                        </p:tgtEl>
                                        <p:attrNameLst>
                                          <p:attrName>ppt_w</p:attrName>
                                        </p:attrNameLst>
                                      </p:cBhvr>
                                      <p:tavLst>
                                        <p:tav tm="0">
                                          <p:val>
                                            <p:fltVal val="0"/>
                                          </p:val>
                                        </p:tav>
                                        <p:tav tm="100000">
                                          <p:val>
                                            <p:strVal val="#ppt_w"/>
                                          </p:val>
                                        </p:tav>
                                      </p:tavLst>
                                    </p:anim>
                                    <p:anim calcmode="lin" valueType="num">
                                      <p:cBhvr>
                                        <p:cTn id="43" dur="1000" fill="hold"/>
                                        <p:tgtEl>
                                          <p:spTgt spid="65541"/>
                                        </p:tgtEl>
                                        <p:attrNameLst>
                                          <p:attrName>ppt_h</p:attrName>
                                        </p:attrNameLst>
                                      </p:cBhvr>
                                      <p:tavLst>
                                        <p:tav tm="0">
                                          <p:val>
                                            <p:fltVal val="0"/>
                                          </p:val>
                                        </p:tav>
                                        <p:tav tm="100000">
                                          <p:val>
                                            <p:strVal val="#ppt_h"/>
                                          </p:val>
                                        </p:tav>
                                      </p:tavLst>
                                    </p:anim>
                                    <p:anim calcmode="lin" valueType="num">
                                      <p:cBhvr>
                                        <p:cTn id="44" dur="1000" fill="hold"/>
                                        <p:tgtEl>
                                          <p:spTgt spid="65541"/>
                                        </p:tgtEl>
                                        <p:attrNameLst>
                                          <p:attrName>style.rotation</p:attrName>
                                        </p:attrNameLst>
                                      </p:cBhvr>
                                      <p:tavLst>
                                        <p:tav tm="0">
                                          <p:val>
                                            <p:fltVal val="90"/>
                                          </p:val>
                                        </p:tav>
                                        <p:tav tm="100000">
                                          <p:val>
                                            <p:fltVal val="0"/>
                                          </p:val>
                                        </p:tav>
                                      </p:tavLst>
                                    </p:anim>
                                    <p:animEffect transition="in" filter="fade">
                                      <p:cBhvr>
                                        <p:cTn id="45" dur="1000"/>
                                        <p:tgtEl>
                                          <p:spTgt spid="655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9" grpId="0" build="p"/>
      <p:bldP spid="6554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143000"/>
          </a:xfrm>
        </p:spPr>
        <p:txBody>
          <a:bodyPr>
            <a:normAutofit fontScale="90000"/>
          </a:bodyPr>
          <a:lstStyle/>
          <a:p>
            <a:r>
              <a:rPr lang="es-ES_tradnl" b="1" dirty="0"/>
              <a:t>QUÉ SE PUEDE HACER? ACCIONES</a:t>
            </a:r>
            <a:r>
              <a:rPr lang="en-US" dirty="0"/>
              <a:t> </a:t>
            </a:r>
          </a:p>
        </p:txBody>
      </p:sp>
      <p:sp>
        <p:nvSpPr>
          <p:cNvPr id="3" name="Content Placeholder 2"/>
          <p:cNvSpPr>
            <a:spLocks noGrp="1"/>
          </p:cNvSpPr>
          <p:nvPr>
            <p:ph idx="1"/>
          </p:nvPr>
        </p:nvSpPr>
        <p:spPr>
          <a:xfrm>
            <a:off x="381000" y="1981200"/>
            <a:ext cx="8229600" cy="4389120"/>
          </a:xfrm>
        </p:spPr>
        <p:txBody>
          <a:bodyPr>
            <a:normAutofit/>
          </a:bodyPr>
          <a:lstStyle/>
          <a:p>
            <a:pPr lvl="0"/>
            <a:r>
              <a:rPr lang="es-ES_tradnl" b="1" dirty="0"/>
              <a:t>REZAR cada día por las victimas/sobrevivientes/traficantes</a:t>
            </a:r>
            <a:endParaRPr lang="en-US" dirty="0"/>
          </a:p>
          <a:p>
            <a:pPr lvl="0"/>
            <a:r>
              <a:rPr lang="es-ES_tradnl" b="1" dirty="0"/>
              <a:t>APRENDER Y COMPARTIR</a:t>
            </a:r>
            <a:r>
              <a:rPr lang="en-US" dirty="0"/>
              <a:t> </a:t>
            </a:r>
            <a:r>
              <a:rPr lang="es-ES_tradnl" sz="1800" b="1" dirty="0"/>
              <a:t>los sitios web del diócesis de San </a:t>
            </a:r>
            <a:r>
              <a:rPr lang="es-ES_tradnl" sz="1800" b="1" dirty="0" smtClean="0"/>
              <a:t>José/</a:t>
            </a:r>
            <a:r>
              <a:rPr lang="es-ES_tradnl" sz="1800" b="1" dirty="0"/>
              <a:t>Monterey </a:t>
            </a:r>
            <a:r>
              <a:rPr lang="es-ES_tradnl" sz="1800" dirty="0"/>
              <a:t>y el StopTrafficking Newletter (y los logos de ambos)</a:t>
            </a:r>
            <a:endParaRPr lang="en-US" sz="1800" dirty="0"/>
          </a:p>
          <a:p>
            <a:r>
              <a:rPr lang="es-ES_tradnl" sz="1800" b="1" dirty="0" smtClean="0">
                <a:solidFill>
                  <a:schemeClr val="accent1"/>
                </a:solidFill>
                <a:hlinkClick r:id="rId2"/>
              </a:rPr>
              <a:t>www.dsj.org</a:t>
            </a:r>
            <a:r>
              <a:rPr lang="en-US" sz="1800" b="1" dirty="0" smtClean="0">
                <a:solidFill>
                  <a:schemeClr val="accent1"/>
                </a:solidFill>
                <a:hlinkClick r:id="rId2"/>
              </a:rPr>
              <a:t>/endhumantrafficking</a:t>
            </a:r>
            <a:endParaRPr lang="en-US" sz="1800" b="1" dirty="0">
              <a:solidFill>
                <a:schemeClr val="accent1"/>
              </a:solidFill>
            </a:endParaRPr>
          </a:p>
          <a:p>
            <a:r>
              <a:rPr lang="en-US" sz="1600" b="1" u="sng" dirty="0" smtClean="0">
                <a:solidFill>
                  <a:schemeClr val="accent1"/>
                </a:solidFill>
                <a:hlinkClick r:id="rId3"/>
              </a:rPr>
              <a:t>www.dioceseofmonterey.orgstophumantrafficking</a:t>
            </a:r>
            <a:endParaRPr lang="en-US" sz="1600" b="1" u="sng" dirty="0" smtClean="0">
              <a:solidFill>
                <a:schemeClr val="accent1"/>
              </a:solidFill>
            </a:endParaRPr>
          </a:p>
          <a:p>
            <a:r>
              <a:rPr lang="en-US" sz="1600" b="1" u="sng" dirty="0" smtClean="0">
                <a:solidFill>
                  <a:schemeClr val="accent1"/>
                </a:solidFill>
              </a:rPr>
              <a:t>Stop Trafficking  </a:t>
            </a:r>
            <a:r>
              <a:rPr lang="en-US" sz="1600" b="1" u="sng" dirty="0" smtClean="0">
                <a:solidFill>
                  <a:schemeClr val="accent1"/>
                </a:solidFill>
                <a:hlinkClick r:id="rId4"/>
              </a:rPr>
              <a:t>jeansds@yahoo.com</a:t>
            </a:r>
            <a:endParaRPr lang="en-US" sz="1600" b="1" u="sng" dirty="0" smtClean="0">
              <a:solidFill>
                <a:schemeClr val="accent1"/>
              </a:solidFill>
            </a:endParaRPr>
          </a:p>
          <a:p>
            <a:endParaRPr lang="en-US" sz="1600" b="1" dirty="0">
              <a:solidFill>
                <a:schemeClr val="accent1"/>
              </a:solidFill>
            </a:endParaRPr>
          </a:p>
          <a:p>
            <a:pPr marL="0" lvl="0" indent="0">
              <a:buNone/>
            </a:pPr>
            <a:r>
              <a:rPr lang="en-US" sz="1600" b="1" dirty="0" smtClean="0"/>
              <a:t> </a:t>
            </a:r>
            <a:endParaRPr lang="en-US" sz="1600" dirty="0"/>
          </a:p>
          <a:p>
            <a:pPr marL="0" lvl="0" indent="0">
              <a:buNone/>
            </a:pPr>
            <a:endParaRPr lang="en-US" b="1" dirty="0" smtClean="0"/>
          </a:p>
          <a:p>
            <a:pPr lvl="0"/>
            <a:endParaRPr lang="en-US" b="1" dirty="0"/>
          </a:p>
          <a:p>
            <a:pPr lvl="0"/>
            <a:endParaRPr lang="en-US" dirty="0"/>
          </a:p>
          <a:p>
            <a:endParaRPr lang="en-US" dirty="0"/>
          </a:p>
        </p:txBody>
      </p:sp>
      <p:pic>
        <p:nvPicPr>
          <p:cNvPr id="5" name="Picture 4" descr="masthead-blank.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91200" y="3962400"/>
            <a:ext cx="3200400" cy="1664208"/>
          </a:xfrm>
          <a:prstGeom prst="rect">
            <a:avLst/>
          </a:prstGeom>
        </p:spPr>
      </p:pic>
      <p:pic>
        <p:nvPicPr>
          <p:cNvPr id="6" name="Picture 5" descr="EndHumanTrafficking-Newsletter2.jpg"/>
          <p:cNvPicPr/>
          <p:nvPr/>
        </p:nvPicPr>
        <p:blipFill>
          <a:blip r:embed="rId6"/>
          <a:stretch>
            <a:fillRect/>
          </a:stretch>
        </p:blipFill>
        <p:spPr>
          <a:xfrm>
            <a:off x="228600" y="5410200"/>
            <a:ext cx="5060950" cy="1117600"/>
          </a:xfrm>
          <a:prstGeom prst="rect">
            <a:avLst/>
          </a:prstGeom>
        </p:spPr>
      </p:pic>
    </p:spTree>
    <p:extLst>
      <p:ext uri="{BB962C8B-B14F-4D97-AF65-F5344CB8AC3E}">
        <p14:creationId xmlns:p14="http://schemas.microsoft.com/office/powerpoint/2010/main" val="309009741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childTnLst>
                                </p:cTn>
                              </p:par>
                            </p:childTnLst>
                          </p:cTn>
                        </p:par>
                        <p:par>
                          <p:cTn id="9" fill="hold">
                            <p:stCondLst>
                              <p:cond delay="1000"/>
                            </p:stCondLst>
                            <p:childTnLst>
                              <p:par>
                                <p:cTn id="10" presetID="23" presetClass="entr" presetSubtype="16" fill="hold" grpId="0"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3" dur="1000" fill="hold"/>
                                        <p:tgtEl>
                                          <p:spTgt spid="3">
                                            <p:txEl>
                                              <p:pRg st="1" end="1"/>
                                            </p:txEl>
                                          </p:spTgt>
                                        </p:tgtEl>
                                        <p:attrNameLst>
                                          <p:attrName>ppt_h</p:attrName>
                                        </p:attrNameLst>
                                      </p:cBhvr>
                                      <p:tavLst>
                                        <p:tav tm="0">
                                          <p:val>
                                            <p:fltVal val="0"/>
                                          </p:val>
                                        </p:tav>
                                        <p:tav tm="100000">
                                          <p:val>
                                            <p:strVal val="#ppt_h"/>
                                          </p:val>
                                        </p:tav>
                                      </p:tavLst>
                                    </p:anim>
                                  </p:childTnLst>
                                </p:cTn>
                              </p:par>
                            </p:childTnLst>
                          </p:cTn>
                        </p:par>
                        <p:par>
                          <p:cTn id="14" fill="hold">
                            <p:stCondLst>
                              <p:cond delay="2000"/>
                            </p:stCondLst>
                            <p:childTnLst>
                              <p:par>
                                <p:cTn id="15" presetID="23" presetClass="entr" presetSubtype="16" fill="hold" grpId="0" nodeType="after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p:cTn id="1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8" dur="1000" fill="hold"/>
                                        <p:tgtEl>
                                          <p:spTgt spid="3">
                                            <p:txEl>
                                              <p:pRg st="2" end="2"/>
                                            </p:txEl>
                                          </p:spTgt>
                                        </p:tgtEl>
                                        <p:attrNameLst>
                                          <p:attrName>ppt_h</p:attrName>
                                        </p:attrNameLst>
                                      </p:cBhvr>
                                      <p:tavLst>
                                        <p:tav tm="0">
                                          <p:val>
                                            <p:fltVal val="0"/>
                                          </p:val>
                                        </p:tav>
                                        <p:tav tm="100000">
                                          <p:val>
                                            <p:strVal val="#ppt_h"/>
                                          </p:val>
                                        </p:tav>
                                      </p:tavLst>
                                    </p:anim>
                                  </p:childTnLst>
                                </p:cTn>
                              </p:par>
                            </p:childTnLst>
                          </p:cTn>
                        </p:par>
                        <p:par>
                          <p:cTn id="19" fill="hold">
                            <p:stCondLst>
                              <p:cond delay="3000"/>
                            </p:stCondLst>
                            <p:childTnLst>
                              <p:par>
                                <p:cTn id="20" presetID="23" presetClass="entr" presetSubtype="16" fill="hold" grpId="0" nodeType="after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p:cTn id="22"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3" dur="1000" fill="hold"/>
                                        <p:tgtEl>
                                          <p:spTgt spid="3">
                                            <p:txEl>
                                              <p:pRg st="3" end="3"/>
                                            </p:txEl>
                                          </p:spTgt>
                                        </p:tgtEl>
                                        <p:attrNameLst>
                                          <p:attrName>ppt_h</p:attrName>
                                        </p:attrNameLst>
                                      </p:cBhvr>
                                      <p:tavLst>
                                        <p:tav tm="0">
                                          <p:val>
                                            <p:fltVal val="0"/>
                                          </p:val>
                                        </p:tav>
                                        <p:tav tm="100000">
                                          <p:val>
                                            <p:strVal val="#ppt_h"/>
                                          </p:val>
                                        </p:tav>
                                      </p:tavLst>
                                    </p:anim>
                                  </p:childTnLst>
                                </p:cTn>
                              </p:par>
                            </p:childTnLst>
                          </p:cTn>
                        </p:par>
                        <p:par>
                          <p:cTn id="24" fill="hold">
                            <p:stCondLst>
                              <p:cond delay="4000"/>
                            </p:stCondLst>
                            <p:childTnLst>
                              <p:par>
                                <p:cTn id="25" presetID="23" presetClass="entr" presetSubtype="16" fill="hold" grpId="0"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p:cTn id="27"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8" dur="1000" fill="hold"/>
                                        <p:tgtEl>
                                          <p:spTgt spid="3">
                                            <p:txEl>
                                              <p:pRg st="4" end="4"/>
                                            </p:txEl>
                                          </p:spTgt>
                                        </p:tgtEl>
                                        <p:attrNameLst>
                                          <p:attrName>ppt_h</p:attrName>
                                        </p:attrNameLst>
                                      </p:cBhvr>
                                      <p:tavLst>
                                        <p:tav tm="0">
                                          <p:val>
                                            <p:fltVal val="0"/>
                                          </p:val>
                                        </p:tav>
                                        <p:tav tm="100000">
                                          <p:val>
                                            <p:strVal val="#ppt_h"/>
                                          </p:val>
                                        </p:tav>
                                      </p:tavLst>
                                    </p:anim>
                                  </p:childTnLst>
                                </p:cTn>
                              </p:par>
                            </p:childTnLst>
                          </p:cTn>
                        </p:par>
                        <p:par>
                          <p:cTn id="29" fill="hold">
                            <p:stCondLst>
                              <p:cond delay="5000"/>
                            </p:stCondLst>
                            <p:childTnLst>
                              <p:par>
                                <p:cTn id="30" presetID="23" presetClass="entr" presetSubtype="16" fill="hold" grpId="0" nodeType="after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 calcmode="lin" valueType="num">
                                      <p:cBhvr>
                                        <p:cTn id="32"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33" dur="1000" fill="hold"/>
                                        <p:tgtEl>
                                          <p:spTgt spid="3">
                                            <p:txEl>
                                              <p:pRg st="6" end="6"/>
                                            </p:txEl>
                                          </p:spTgt>
                                        </p:tgtEl>
                                        <p:attrNameLst>
                                          <p:attrName>ppt_h</p:attrName>
                                        </p:attrNameLst>
                                      </p:cBhvr>
                                      <p:tavLst>
                                        <p:tav tm="0">
                                          <p:val>
                                            <p:fltVal val="0"/>
                                          </p:val>
                                        </p:tav>
                                        <p:tav tm="100000">
                                          <p:val>
                                            <p:strVal val="#ppt_h"/>
                                          </p:val>
                                        </p:tav>
                                      </p:tavLst>
                                    </p:anim>
                                  </p:childTnLst>
                                </p:cTn>
                              </p:par>
                            </p:childTnLst>
                          </p:cTn>
                        </p:par>
                        <p:par>
                          <p:cTn id="34" fill="hold">
                            <p:stCondLst>
                              <p:cond delay="6000"/>
                            </p:stCondLst>
                            <p:childTnLst>
                              <p:par>
                                <p:cTn id="35" presetID="52" presetClass="entr" presetSubtype="0"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Scale>
                                      <p:cBhvr>
                                        <p:cTn id="3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5"/>
                                        </p:tgtEl>
                                        <p:attrNameLst>
                                          <p:attrName>ppt_x</p:attrName>
                                          <p:attrName>ppt_y</p:attrName>
                                        </p:attrNameLst>
                                      </p:cBhvr>
                                    </p:animMotion>
                                    <p:animEffect transition="in" filter="fade">
                                      <p:cBhvr>
                                        <p:cTn id="39" dur="1000"/>
                                        <p:tgtEl>
                                          <p:spTgt spid="5"/>
                                        </p:tgtEl>
                                      </p:cBhvr>
                                    </p:animEffect>
                                  </p:childTnLst>
                                </p:cTn>
                              </p:par>
                            </p:childTnLst>
                          </p:cTn>
                        </p:par>
                        <p:par>
                          <p:cTn id="40" fill="hold">
                            <p:stCondLst>
                              <p:cond delay="7000"/>
                            </p:stCondLst>
                            <p:childTnLst>
                              <p:par>
                                <p:cTn id="41" presetID="23" presetClass="entr" presetSubtype="16" fill="hold" nodeType="after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p:cTn id="43" dur="800" fill="hold"/>
                                        <p:tgtEl>
                                          <p:spTgt spid="6"/>
                                        </p:tgtEl>
                                        <p:attrNameLst>
                                          <p:attrName>ppt_w</p:attrName>
                                        </p:attrNameLst>
                                      </p:cBhvr>
                                      <p:tavLst>
                                        <p:tav tm="0">
                                          <p:val>
                                            <p:fltVal val="0"/>
                                          </p:val>
                                        </p:tav>
                                        <p:tav tm="100000">
                                          <p:val>
                                            <p:strVal val="#ppt_w"/>
                                          </p:val>
                                        </p:tav>
                                      </p:tavLst>
                                    </p:anim>
                                    <p:anim calcmode="lin" valueType="num">
                                      <p:cBhvr>
                                        <p:cTn id="44" dur="800" fill="hold"/>
                                        <p:tgtEl>
                                          <p:spTgt spid="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762000"/>
          </a:xfrm>
        </p:spPr>
        <p:txBody>
          <a:bodyPr>
            <a:normAutofit fontScale="90000"/>
          </a:bodyPr>
          <a:lstStyle/>
          <a:p>
            <a:pPr algn="ctr"/>
            <a:r>
              <a:rPr lang="en-US" sz="4800" b="1" dirty="0" smtClean="0"/>
              <a:t>OBSERVER</a:t>
            </a:r>
            <a:endParaRPr lang="en-US" dirty="0"/>
          </a:p>
        </p:txBody>
      </p:sp>
      <p:sp>
        <p:nvSpPr>
          <p:cNvPr id="3" name="Content Placeholder 2"/>
          <p:cNvSpPr>
            <a:spLocks noGrp="1"/>
          </p:cNvSpPr>
          <p:nvPr>
            <p:ph idx="1"/>
          </p:nvPr>
        </p:nvSpPr>
        <p:spPr>
          <a:xfrm>
            <a:off x="4876800" y="1600200"/>
            <a:ext cx="3810000" cy="4389120"/>
          </a:xfrm>
        </p:spPr>
        <p:txBody>
          <a:bodyPr>
            <a:normAutofit fontScale="85000" lnSpcReduction="20000"/>
          </a:bodyPr>
          <a:lstStyle/>
          <a:p>
            <a:pPr marL="0" indent="0" algn="ctr">
              <a:buNone/>
            </a:pPr>
            <a:r>
              <a:rPr lang="es-ES_tradnl" sz="2400" b="1" dirty="0"/>
              <a:t>PRACTICAR la CONCIENCIA CIUDADANA </a:t>
            </a:r>
            <a:endParaRPr lang="en-US" sz="2400" dirty="0" smtClean="0"/>
          </a:p>
          <a:p>
            <a:pPr lvl="0"/>
            <a:r>
              <a:rPr lang="es-ES_tradnl" dirty="0"/>
              <a:t>Estar a la mira de los “inicios”:</a:t>
            </a:r>
            <a:endParaRPr lang="en-US" dirty="0"/>
          </a:p>
          <a:p>
            <a:pPr lvl="0"/>
            <a:r>
              <a:rPr lang="es-ES_tradnl" dirty="0"/>
              <a:t>Señales de estar controlado</a:t>
            </a:r>
            <a:endParaRPr lang="en-US" dirty="0"/>
          </a:p>
          <a:p>
            <a:pPr lvl="0"/>
            <a:r>
              <a:rPr lang="es-ES_tradnl" dirty="0" smtClean="0"/>
              <a:t>Incapacidad </a:t>
            </a:r>
            <a:r>
              <a:rPr lang="es-ES_tradnl" dirty="0"/>
              <a:t>para mudarse o renunciar a un empleo</a:t>
            </a:r>
            <a:endParaRPr lang="en-US" dirty="0"/>
          </a:p>
          <a:p>
            <a:r>
              <a:rPr lang="es-ES_tradnl" dirty="0"/>
              <a:t>Moretones u otro señales del abuso</a:t>
            </a:r>
            <a:endParaRPr lang="en-US" dirty="0"/>
          </a:p>
          <a:p>
            <a:pPr lvl="0"/>
            <a:r>
              <a:rPr lang="es-ES_tradnl" dirty="0"/>
              <a:t>Miedo o depresión </a:t>
            </a:r>
            <a:endParaRPr lang="en-US" dirty="0"/>
          </a:p>
          <a:p>
            <a:pPr lvl="0"/>
            <a:r>
              <a:rPr lang="es-ES_tradnl" dirty="0"/>
              <a:t>Incapacidad para hablar por sí mismo</a:t>
            </a:r>
            <a:endParaRPr lang="en-US" dirty="0"/>
          </a:p>
          <a:p>
            <a:pPr lvl="0"/>
            <a:r>
              <a:rPr lang="es-ES_tradnl" dirty="0"/>
              <a:t>La falta de documentos oficiales</a:t>
            </a:r>
            <a:endParaRPr lang="en-US" dirty="0"/>
          </a:p>
        </p:txBody>
      </p:sp>
      <p:pic>
        <p:nvPicPr>
          <p:cNvPr id="5" name="Picture 4" descr="images.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364857">
            <a:off x="514829" y="2340369"/>
            <a:ext cx="4134971" cy="1524000"/>
          </a:xfrm>
          <a:prstGeom prst="rect">
            <a:avLst/>
          </a:prstGeom>
        </p:spPr>
      </p:pic>
    </p:spTree>
    <p:extLst>
      <p:ext uri="{BB962C8B-B14F-4D97-AF65-F5344CB8AC3E}">
        <p14:creationId xmlns:p14="http://schemas.microsoft.com/office/powerpoint/2010/main" val="70657956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200" fill="hold"/>
                                        <p:tgtEl>
                                          <p:spTgt spid="5"/>
                                        </p:tgtEl>
                                        <p:attrNameLst>
                                          <p:attrName>ppt_x</p:attrName>
                                        </p:attrNameLst>
                                      </p:cBhvr>
                                      <p:tavLst>
                                        <p:tav tm="0">
                                          <p:val>
                                            <p:strVal val="0-#ppt_w/2"/>
                                          </p:val>
                                        </p:tav>
                                        <p:tav tm="100000">
                                          <p:val>
                                            <p:strVal val="#ppt_x"/>
                                          </p:val>
                                        </p:tav>
                                      </p:tavLst>
                                    </p:anim>
                                    <p:anim calcmode="lin" valueType="num">
                                      <p:cBhvr additive="base">
                                        <p:cTn id="8" dur="12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143000"/>
            <a:ext cx="8382000" cy="762000"/>
          </a:xfrm>
        </p:spPr>
        <p:txBody>
          <a:bodyPr>
            <a:normAutofit fontScale="90000"/>
          </a:bodyPr>
          <a:lstStyle/>
          <a:p>
            <a:pPr lvl="0" algn="ctr"/>
            <a:r>
              <a:rPr lang="es-ES_tradnl" sz="4800" b="1" dirty="0" smtClean="0"/>
              <a:t> </a:t>
            </a:r>
            <a:r>
              <a:rPr lang="es-ES_tradnl" sz="4800" b="1" dirty="0"/>
              <a:t>IDENTIFICAR Y REPORTAR; </a:t>
            </a:r>
            <a:endParaRPr lang="en-US" dirty="0"/>
          </a:p>
        </p:txBody>
      </p:sp>
      <p:sp>
        <p:nvSpPr>
          <p:cNvPr id="3" name="Content Placeholder 2"/>
          <p:cNvSpPr>
            <a:spLocks noGrp="1"/>
          </p:cNvSpPr>
          <p:nvPr>
            <p:ph idx="1"/>
          </p:nvPr>
        </p:nvSpPr>
        <p:spPr>
          <a:xfrm>
            <a:off x="381000" y="2514600"/>
            <a:ext cx="8229600" cy="2667000"/>
          </a:xfrm>
        </p:spPr>
        <p:txBody>
          <a:bodyPr>
            <a:normAutofit/>
          </a:bodyPr>
          <a:lstStyle/>
          <a:p>
            <a:pPr lvl="0"/>
            <a:r>
              <a:rPr lang="es-ES_tradnl" sz="2800" dirty="0"/>
              <a:t>Polaris Project, línea nacional. Agregarlo a tu lista de contactos</a:t>
            </a:r>
            <a:r>
              <a:rPr lang="es-ES_tradnl" sz="2800" dirty="0" smtClean="0"/>
              <a:t>.</a:t>
            </a:r>
            <a:r>
              <a:rPr lang="en-US" sz="2800" dirty="0"/>
              <a:t> </a:t>
            </a:r>
            <a:r>
              <a:rPr lang="en-US" sz="2800" dirty="0" smtClean="0"/>
              <a:t>   </a:t>
            </a:r>
            <a:r>
              <a:rPr lang="es-ES_tradnl" sz="2800" dirty="0" smtClean="0"/>
              <a:t>1</a:t>
            </a:r>
            <a:r>
              <a:rPr lang="es-ES_tradnl" sz="2800" dirty="0"/>
              <a:t>-888-3737-888   </a:t>
            </a:r>
            <a:endParaRPr lang="en-US" sz="2800" dirty="0"/>
          </a:p>
          <a:p>
            <a:pPr lvl="0"/>
            <a:r>
              <a:rPr lang="es-ES_tradnl" sz="2800" dirty="0"/>
              <a:t>TEXT BeFree (277-377)</a:t>
            </a:r>
            <a:endParaRPr lang="en-US" sz="2800" dirty="0"/>
          </a:p>
          <a:p>
            <a:pPr lvl="0"/>
            <a:r>
              <a:rPr lang="es-ES_tradnl" sz="2800" dirty="0"/>
              <a:t>Fuerza Especial Para La Trata De Personas Del </a:t>
            </a:r>
            <a:r>
              <a:rPr lang="es-ES_tradnl" sz="2800" dirty="0" smtClean="0"/>
              <a:t>Departamento </a:t>
            </a:r>
            <a:r>
              <a:rPr lang="es-ES_tradnl" sz="2800" dirty="0"/>
              <a:t>de </a:t>
            </a:r>
            <a:r>
              <a:rPr lang="es-ES_tradnl" sz="2800" dirty="0" smtClean="0"/>
              <a:t>Policía </a:t>
            </a:r>
            <a:r>
              <a:rPr lang="es-ES_tradnl" sz="2800" dirty="0"/>
              <a:t>de San José 408-537-1999 </a:t>
            </a:r>
            <a:endParaRPr lang="en-US" sz="2800" dirty="0"/>
          </a:p>
          <a:p>
            <a:pPr marL="0" indent="0">
              <a:buSzPct val="145000"/>
              <a:buNone/>
            </a:pPr>
            <a:endParaRPr lang="en-US" dirty="0" smtClean="0"/>
          </a:p>
          <a:p>
            <a:pPr>
              <a:buNone/>
            </a:pPr>
            <a:endParaRPr lang="en-US" dirty="0" smtClean="0"/>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685800"/>
            <a:ext cx="8382000" cy="704088"/>
          </a:xfrm>
        </p:spPr>
        <p:txBody>
          <a:bodyPr>
            <a:normAutofit/>
          </a:bodyPr>
          <a:lstStyle/>
          <a:p>
            <a:r>
              <a:rPr lang="es-ES_tradnl" sz="3200" b="1" dirty="0" smtClean="0"/>
              <a:t>LLEGAR </a:t>
            </a:r>
            <a:r>
              <a:rPr lang="es-ES_tradnl" sz="3200" b="1" dirty="0"/>
              <a:t>A SER UN CONSUMIDOR RESPONSIBLE </a:t>
            </a:r>
            <a:endParaRPr lang="en-US" sz="3200" dirty="0"/>
          </a:p>
        </p:txBody>
      </p:sp>
      <p:pic>
        <p:nvPicPr>
          <p:cNvPr id="4" name="Content Placeholder 3" descr="263094-humantrafficking-1317288015-162-640x480.jpg"/>
          <p:cNvPicPr>
            <a:picLocks noGrp="1" noChangeAspect="1"/>
          </p:cNvPicPr>
          <p:nvPr>
            <p:ph sz="half" idx="1"/>
          </p:nvPr>
        </p:nvPicPr>
        <p:blipFill>
          <a:blip r:embed="rId2">
            <a:extLst>
              <a:ext uri="{28A0092B-C50C-407E-A947-70E740481C1C}">
                <a14:useLocalDpi xmlns:a14="http://schemas.microsoft.com/office/drawing/2010/main" val="0"/>
              </a:ext>
            </a:extLst>
          </a:blip>
          <a:srcRect l="15843" r="15843"/>
          <a:stretch>
            <a:fillRect/>
          </a:stretch>
        </p:blipFill>
        <p:spPr>
          <a:xfrm>
            <a:off x="457200" y="2194560"/>
            <a:ext cx="3962400" cy="4100135"/>
          </a:xfrm>
          <a:effectLst>
            <a:reflection blurRad="6350" stA="50000" endA="300" endPos="55500" dist="50800" dir="5400000" sy="-100000" algn="bl" rotWithShape="0"/>
          </a:effectLst>
          <a:scene3d>
            <a:camera prst="perspectiveContrastingRightFacing"/>
            <a:lightRig rig="threePt" dir="t"/>
          </a:scene3d>
        </p:spPr>
      </p:pic>
      <p:sp>
        <p:nvSpPr>
          <p:cNvPr id="3" name="Content Placeholder 2"/>
          <p:cNvSpPr>
            <a:spLocks noGrp="1"/>
          </p:cNvSpPr>
          <p:nvPr>
            <p:ph sz="half" idx="2"/>
          </p:nvPr>
        </p:nvSpPr>
        <p:spPr/>
        <p:txBody>
          <a:bodyPr>
            <a:normAutofit/>
          </a:bodyPr>
          <a:lstStyle/>
          <a:p>
            <a:pPr lvl="0"/>
            <a:r>
              <a:rPr lang="es-ES_tradnl" b="1" dirty="0"/>
              <a:t>COMERCIO JUSTO: café, chocolate</a:t>
            </a:r>
            <a:endParaRPr lang="en-US" dirty="0"/>
          </a:p>
          <a:p>
            <a:pPr marL="0" indent="0">
              <a:buNone/>
            </a:pPr>
            <a:r>
              <a:rPr lang="es-ES_tradnl" b="1" dirty="0" smtClean="0">
                <a:hlinkClick r:id="rId3"/>
              </a:rPr>
              <a:t>www.CRSFairtrade.org</a:t>
            </a:r>
            <a:endParaRPr lang="es-ES_tradnl" b="1" dirty="0" smtClean="0"/>
          </a:p>
          <a:p>
            <a:pPr lvl="0">
              <a:buFont typeface="Wingdings" charset="2"/>
              <a:buChar char="§"/>
            </a:pPr>
            <a:r>
              <a:rPr lang="es-ES_tradnl" b="1" dirty="0" smtClean="0"/>
              <a:t>¿</a:t>
            </a:r>
            <a:r>
              <a:rPr lang="es-ES_tradnl" b="1" dirty="0"/>
              <a:t>Dónde fabricaron tu ropa/uniformes?</a:t>
            </a:r>
            <a:endParaRPr lang="en-US" dirty="0"/>
          </a:p>
          <a:p>
            <a:pPr lvl="0"/>
            <a:r>
              <a:rPr lang="es-ES_tradnl" b="1" dirty="0"/>
              <a:t>Visite a “Made in a free world” </a:t>
            </a:r>
            <a:r>
              <a:rPr lang="es-ES_tradnl" b="1" dirty="0">
                <a:hlinkClick r:id="rId4"/>
              </a:rPr>
              <a:t>www.slaveryfootprint/about#getapp</a:t>
            </a:r>
            <a:endParaRPr lang="en-US" dirty="0"/>
          </a:p>
          <a:p>
            <a:endParaRPr lang="en-US" dirty="0"/>
          </a:p>
          <a:p>
            <a:pPr marL="0" indent="0">
              <a:lnSpc>
                <a:spcPct val="70000"/>
              </a:lnSpc>
              <a:buNone/>
            </a:pPr>
            <a:endParaRPr lang="en-US" dirty="0"/>
          </a:p>
          <a:p>
            <a:pPr marL="0" indent="0">
              <a:lnSpc>
                <a:spcPct val="70000"/>
              </a:lnSpc>
              <a:buNone/>
            </a:pPr>
            <a:endParaRPr lang="en-US" dirty="0"/>
          </a:p>
        </p:txBody>
      </p:sp>
    </p:spTree>
    <p:extLst>
      <p:ext uri="{BB962C8B-B14F-4D97-AF65-F5344CB8AC3E}">
        <p14:creationId xmlns:p14="http://schemas.microsoft.com/office/powerpoint/2010/main" val="134656156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t> </a:t>
            </a:r>
            <a:r>
              <a:rPr lang="es-ES_tradnl" b="1" dirty="0"/>
              <a:t>OPORTUNIDADES DE VOLUNTARIADO </a:t>
            </a:r>
            <a:endParaRPr lang="en-US" dirty="0"/>
          </a:p>
        </p:txBody>
      </p:sp>
      <p:pic>
        <p:nvPicPr>
          <p:cNvPr id="4" name="Content Placeholder 3" descr="human-trafficking-med.png"/>
          <p:cNvPicPr>
            <a:picLocks noGrp="1" noChangeAspect="1"/>
          </p:cNvPicPr>
          <p:nvPr>
            <p:ph idx="1"/>
          </p:nvPr>
        </p:nvPicPr>
        <p:blipFill>
          <a:blip r:embed="rId2">
            <a:extLst>
              <a:ext uri="{28A0092B-C50C-407E-A947-70E740481C1C}">
                <a14:useLocalDpi xmlns:a14="http://schemas.microsoft.com/office/drawing/2010/main" val="0"/>
              </a:ext>
            </a:extLst>
          </a:blip>
          <a:srcRect t="4484" b="4484"/>
          <a:stretch>
            <a:fillRect/>
          </a:stretch>
        </p:blipFill>
        <p:spPr>
          <a:xfrm>
            <a:off x="3562350" y="2895600"/>
            <a:ext cx="5143500" cy="2743200"/>
          </a:xfrm>
          <a:prstGeom prst="rect">
            <a:avLst/>
          </a:prstGeom>
          <a:ln w="88900" cap="sq" cmpd="thickThin">
            <a:solidFill>
              <a:srgbClr val="000000"/>
            </a:solidFill>
            <a:prstDash val="solid"/>
            <a:miter lim="800000"/>
          </a:ln>
          <a:effectLst>
            <a:innerShdw blurRad="76200">
              <a:srgbClr val="000000"/>
            </a:innerShdw>
          </a:effectLst>
        </p:spPr>
      </p:pic>
      <p:sp>
        <p:nvSpPr>
          <p:cNvPr id="5" name="TextBox 4"/>
          <p:cNvSpPr txBox="1"/>
          <p:nvPr/>
        </p:nvSpPr>
        <p:spPr>
          <a:xfrm>
            <a:off x="685800" y="2133600"/>
            <a:ext cx="2667000" cy="4093429"/>
          </a:xfrm>
          <a:prstGeom prst="rect">
            <a:avLst/>
          </a:prstGeom>
          <a:noFill/>
        </p:spPr>
        <p:txBody>
          <a:bodyPr wrap="square" rtlCol="0">
            <a:spAutoFit/>
          </a:bodyPr>
          <a:lstStyle/>
          <a:p>
            <a:r>
              <a:rPr lang="en-US" sz="2800" dirty="0" smtClean="0"/>
              <a:t>CNEHT </a:t>
            </a:r>
          </a:p>
          <a:p>
            <a:endParaRPr lang="en-US" sz="2800" dirty="0"/>
          </a:p>
          <a:p>
            <a:endParaRPr lang="en-US" sz="2800" dirty="0" smtClean="0"/>
          </a:p>
          <a:p>
            <a:r>
              <a:rPr lang="en-US" sz="2800" dirty="0" smtClean="0"/>
              <a:t>SBCEHT </a:t>
            </a:r>
          </a:p>
          <a:p>
            <a:endParaRPr lang="en-US" sz="2800" dirty="0"/>
          </a:p>
          <a:p>
            <a:endParaRPr lang="en-US" sz="2800" dirty="0" smtClean="0"/>
          </a:p>
          <a:p>
            <a:r>
              <a:rPr lang="en-US" sz="2800" dirty="0" smtClean="0"/>
              <a:t>CATHOLIC CHARITIES DSJ</a:t>
            </a:r>
          </a:p>
          <a:p>
            <a:endParaRPr lang="en-US" dirty="0"/>
          </a:p>
          <a:p>
            <a:endParaRPr lang="en-US" dirty="0"/>
          </a:p>
        </p:txBody>
      </p:sp>
    </p:spTree>
    <p:extLst>
      <p:ext uri="{BB962C8B-B14F-4D97-AF65-F5344CB8AC3E}">
        <p14:creationId xmlns:p14="http://schemas.microsoft.com/office/powerpoint/2010/main" val="321428634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1000"/>
                                        <p:tgtEl>
                                          <p:spTgt spid="4"/>
                                        </p:tgtEl>
                                      </p:cBhvr>
                                    </p:animEffect>
                                  </p:childTnLst>
                                </p:cTn>
                              </p:par>
                            </p:childTnLst>
                          </p:cTn>
                        </p:par>
                        <p:par>
                          <p:cTn id="8" fill="hold">
                            <p:stCondLst>
                              <p:cond delay="1000"/>
                            </p:stCondLst>
                            <p:childTnLst>
                              <p:par>
                                <p:cTn id="9" presetID="21" presetClass="entr" presetSubtype="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heel(1)">
                                      <p:cBhvr>
                                        <p:cTn id="11"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676400" y="609600"/>
            <a:ext cx="5334000" cy="1143000"/>
          </a:xfrm>
        </p:spPr>
        <p:txBody>
          <a:bodyPr>
            <a:normAutofit/>
          </a:bodyPr>
          <a:lstStyle/>
          <a:p>
            <a:pPr algn="ctr"/>
            <a:r>
              <a:rPr lang="es-ES_tradnl" b="1" dirty="0" smtClean="0"/>
              <a:t>ACTIVISMO</a:t>
            </a:r>
            <a:endParaRPr lang="en-US" dirty="0"/>
          </a:p>
        </p:txBody>
      </p:sp>
      <p:sp>
        <p:nvSpPr>
          <p:cNvPr id="3" name="Content Placeholder 2"/>
          <p:cNvSpPr>
            <a:spLocks noGrp="1"/>
          </p:cNvSpPr>
          <p:nvPr>
            <p:ph sz="half" idx="4294967295"/>
          </p:nvPr>
        </p:nvSpPr>
        <p:spPr>
          <a:xfrm>
            <a:off x="304800" y="4419600"/>
            <a:ext cx="8610600" cy="2209800"/>
          </a:xfrm>
        </p:spPr>
        <p:txBody>
          <a:bodyPr>
            <a:normAutofit fontScale="77500" lnSpcReduction="20000"/>
          </a:bodyPr>
          <a:lstStyle/>
          <a:p>
            <a:pPr>
              <a:buFont typeface="Arial"/>
              <a:buChar char="•"/>
            </a:pPr>
            <a:endParaRPr lang="en-US" sz="2400" dirty="0" smtClean="0"/>
          </a:p>
          <a:p>
            <a:pPr lvl="0"/>
            <a:r>
              <a:rPr lang="es-ES_tradnl" sz="2800" b="1" dirty="0"/>
              <a:t>INSTAR a los legisladores estatales que refuerzan las leyes para:</a:t>
            </a:r>
            <a:endParaRPr lang="en-US" sz="2800" dirty="0"/>
          </a:p>
          <a:p>
            <a:pPr lvl="1"/>
            <a:r>
              <a:rPr lang="es-ES_tradnl" b="1" dirty="0"/>
              <a:t>proveer recursos para entrenar a las fuerzas del orden cómo identificar la trata de personas</a:t>
            </a:r>
            <a:endParaRPr lang="en-US" dirty="0"/>
          </a:p>
          <a:p>
            <a:pPr lvl="1"/>
            <a:r>
              <a:rPr lang="es-ES_tradnl" b="1" dirty="0"/>
              <a:t>Tratar personas objeto de trata como víctimas, no como criminales</a:t>
            </a:r>
            <a:endParaRPr lang="en-US" dirty="0"/>
          </a:p>
          <a:p>
            <a:pPr lvl="0"/>
            <a:r>
              <a:rPr lang="es-ES_tradnl" sz="2800" b="1" dirty="0"/>
              <a:t>Apoyar a los PROYECTOS DE LEY del CÁMARA y del </a:t>
            </a:r>
            <a:r>
              <a:rPr lang="es-ES_tradnl" sz="2800" b="1" dirty="0" smtClean="0"/>
              <a:t>SENADO</a:t>
            </a:r>
            <a:endParaRPr lang="en-US" sz="2800" dirty="0"/>
          </a:p>
        </p:txBody>
      </p:sp>
      <p:pic>
        <p:nvPicPr>
          <p:cNvPr id="17" name="Picture 16" descr="Human-Traffickin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01" y="1828800"/>
            <a:ext cx="4495800" cy="2312637"/>
          </a:xfrm>
          <a:prstGeom prst="rect">
            <a:avLst/>
          </a:prstGeom>
          <a:ln w="57150" cmpd="sng">
            <a:solidFill>
              <a:schemeClr val="bg1">
                <a:lumMod val="75000"/>
              </a:schemeClr>
            </a:solidFill>
          </a:ln>
        </p:spPr>
      </p:pic>
    </p:spTree>
    <p:extLst>
      <p:ext uri="{BB962C8B-B14F-4D97-AF65-F5344CB8AC3E}">
        <p14:creationId xmlns:p14="http://schemas.microsoft.com/office/powerpoint/2010/main" val="188273845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1200"/>
                                        <p:tgtEl>
                                          <p:spTgt spid="3">
                                            <p:txEl>
                                              <p:pRg st="1" end="1"/>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wipe(down)">
                                      <p:cBhvr>
                                        <p:cTn id="10" dur="1200"/>
                                        <p:tgtEl>
                                          <p:spTgt spid="3">
                                            <p:txEl>
                                              <p:pRg st="2" end="2"/>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wipe(down)">
                                      <p:cBhvr>
                                        <p:cTn id="13" dur="1200"/>
                                        <p:tgtEl>
                                          <p:spTgt spid="3">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wipe(down)">
                                      <p:cBhvr>
                                        <p:cTn id="18" dur="12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b="1" dirty="0"/>
              <a:t>APOYO FINANCIERO</a:t>
            </a:r>
            <a:endParaRPr lang="en-US" dirty="0"/>
          </a:p>
        </p:txBody>
      </p:sp>
      <p:sp>
        <p:nvSpPr>
          <p:cNvPr id="3" name="Content Placeholder 2"/>
          <p:cNvSpPr>
            <a:spLocks noGrp="1"/>
          </p:cNvSpPr>
          <p:nvPr>
            <p:ph sz="half" idx="4294967295"/>
          </p:nvPr>
        </p:nvSpPr>
        <p:spPr>
          <a:xfrm>
            <a:off x="533400" y="1828800"/>
            <a:ext cx="4495800" cy="4435475"/>
          </a:xfrm>
        </p:spPr>
        <p:txBody>
          <a:bodyPr>
            <a:normAutofit fontScale="92500"/>
          </a:bodyPr>
          <a:lstStyle/>
          <a:p>
            <a:pPr marL="0" indent="0">
              <a:buNone/>
            </a:pPr>
            <a:r>
              <a:rPr lang="es-ES_tradnl" b="1" dirty="0" smtClean="0"/>
              <a:t> SBCEHT</a:t>
            </a:r>
            <a:r>
              <a:rPr lang="en-US" dirty="0" smtClean="0"/>
              <a:t>: </a:t>
            </a:r>
          </a:p>
          <a:p>
            <a:pPr marL="0" indent="0">
              <a:buNone/>
            </a:pPr>
            <a:r>
              <a:rPr lang="es-ES_tradnl" b="1" dirty="0" smtClean="0"/>
              <a:t>Soluciones </a:t>
            </a:r>
            <a:r>
              <a:rPr lang="es-ES_tradnl" b="1" dirty="0"/>
              <a:t>comunitarias </a:t>
            </a:r>
            <a:endParaRPr lang="en-US" dirty="0"/>
          </a:p>
          <a:p>
            <a:r>
              <a:rPr lang="es-ES_tradnl" dirty="0" err="1" smtClean="0"/>
              <a:t>Super</a:t>
            </a:r>
            <a:r>
              <a:rPr lang="es-ES_tradnl" dirty="0" smtClean="0"/>
              <a:t> </a:t>
            </a:r>
            <a:r>
              <a:rPr lang="es-ES_tradnl" dirty="0" err="1"/>
              <a:t>B</a:t>
            </a:r>
            <a:r>
              <a:rPr lang="es-ES_tradnl" dirty="0" err="1" smtClean="0"/>
              <a:t>owl</a:t>
            </a:r>
            <a:r>
              <a:rPr lang="es-ES_tradnl" dirty="0" smtClean="0"/>
              <a:t> </a:t>
            </a:r>
            <a:r>
              <a:rPr lang="es-ES_tradnl" dirty="0"/>
              <a:t>2016 Grupo de trabajo</a:t>
            </a:r>
            <a:endParaRPr lang="en-US" dirty="0"/>
          </a:p>
          <a:p>
            <a:r>
              <a:rPr lang="es-ES_tradnl" b="1" dirty="0" smtClean="0"/>
              <a:t>No </a:t>
            </a:r>
            <a:r>
              <a:rPr lang="es-ES_tradnl" b="1" dirty="0" err="1"/>
              <a:t>Traffic</a:t>
            </a:r>
            <a:r>
              <a:rPr lang="es-ES_tradnl" b="1" dirty="0"/>
              <a:t> </a:t>
            </a:r>
            <a:r>
              <a:rPr lang="es-ES_tradnl" b="1" dirty="0" err="1"/>
              <a:t>Ahead</a:t>
            </a:r>
            <a:r>
              <a:rPr lang="es-ES_tradnl" b="1" dirty="0"/>
              <a:t>  </a:t>
            </a:r>
            <a:r>
              <a:rPr lang="es-ES_tradnl" dirty="0"/>
              <a:t>sitio web</a:t>
            </a:r>
            <a:endParaRPr lang="en-US" dirty="0"/>
          </a:p>
          <a:p>
            <a:pPr marL="0" lvl="0" indent="0">
              <a:buNone/>
            </a:pPr>
            <a:r>
              <a:rPr lang="es-ES_tradnl" b="1" dirty="0"/>
              <a:t>Agencias de servicios sociales</a:t>
            </a:r>
            <a:endParaRPr lang="en-US" dirty="0"/>
          </a:p>
          <a:p>
            <a:r>
              <a:rPr lang="es-ES_tradnl" b="1" dirty="0"/>
              <a:t> </a:t>
            </a:r>
            <a:r>
              <a:rPr lang="es-ES_tradnl" b="1" dirty="0" err="1" smtClean="0"/>
              <a:t>Freedom</a:t>
            </a:r>
            <a:r>
              <a:rPr lang="es-ES_tradnl" b="1" dirty="0" smtClean="0"/>
              <a:t> </a:t>
            </a:r>
            <a:r>
              <a:rPr lang="es-ES_tradnl" b="1" dirty="0" err="1"/>
              <a:t>House</a:t>
            </a:r>
            <a:r>
              <a:rPr lang="es-ES_tradnl" b="1" dirty="0"/>
              <a:t>     	(</a:t>
            </a:r>
            <a:r>
              <a:rPr lang="es-ES_tradnl" b="1" dirty="0" err="1"/>
              <a:t>Monarch</a:t>
            </a:r>
            <a:r>
              <a:rPr lang="es-ES_tradnl" b="1" dirty="0"/>
              <a:t>, </a:t>
            </a:r>
            <a:r>
              <a:rPr lang="es-ES_tradnl" b="1" dirty="0" err="1"/>
              <a:t>Nest</a:t>
            </a:r>
            <a:r>
              <a:rPr lang="es-ES_tradnl" b="1" dirty="0"/>
              <a:t>)</a:t>
            </a:r>
            <a:endParaRPr lang="en-US" dirty="0"/>
          </a:p>
          <a:p>
            <a:pPr lvl="0"/>
            <a:r>
              <a:rPr lang="es-ES_tradnl" b="1" dirty="0"/>
              <a:t>CARIDADES CATOLICAS</a:t>
            </a:r>
            <a:endParaRPr lang="en-US" dirty="0"/>
          </a:p>
          <a:p>
            <a:pPr marL="0" indent="0">
              <a:lnSpc>
                <a:spcPct val="60000"/>
              </a:lnSpc>
              <a:buNone/>
            </a:pPr>
            <a:endParaRPr lang="en-US" sz="1800" dirty="0"/>
          </a:p>
          <a:p>
            <a:pPr marL="0" indent="0">
              <a:lnSpc>
                <a:spcPct val="60000"/>
              </a:lnSpc>
              <a:buNone/>
            </a:pPr>
            <a:endParaRPr lang="en-US" sz="1800" dirty="0"/>
          </a:p>
        </p:txBody>
      </p:sp>
      <p:pic>
        <p:nvPicPr>
          <p:cNvPr id="6" name="Content Placeholder 3" descr="stop-human-trafficking.jpg"/>
          <p:cNvPicPr>
            <a:picLocks noGrp="1" noChangeAspect="1"/>
          </p:cNvPicPr>
          <p:nvPr/>
        </p:nvPicPr>
        <p:blipFill>
          <a:blip r:embed="rId2">
            <a:extLst>
              <a:ext uri="{28A0092B-C50C-407E-A947-70E740481C1C}">
                <a14:useLocalDpi xmlns:a14="http://schemas.microsoft.com/office/drawing/2010/main" val="0"/>
              </a:ext>
            </a:extLst>
          </a:blip>
          <a:srcRect t="3302" b="3302"/>
          <a:stretch>
            <a:fillRect/>
          </a:stretch>
        </p:blipFill>
        <p:spPr>
          <a:xfrm>
            <a:off x="5257800" y="2362200"/>
            <a:ext cx="3352800" cy="2652064"/>
          </a:xfrm>
          <a:prstGeom prst="rect">
            <a:avLst/>
          </a:prstGeom>
        </p:spPr>
      </p:pic>
    </p:spTree>
    <p:extLst>
      <p:ext uri="{BB962C8B-B14F-4D97-AF65-F5344CB8AC3E}">
        <p14:creationId xmlns:p14="http://schemas.microsoft.com/office/powerpoint/2010/main" val="420365165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ppt_x</p:attrName>
                                        </p:attrNameLst>
                                      </p:cBhvr>
                                      <p:tavLst>
                                        <p:tav tm="0">
                                          <p:val>
                                            <p:strVal val="#ppt_x"/>
                                          </p:val>
                                        </p:tav>
                                        <p:tav tm="100000">
                                          <p:val>
                                            <p:strVal val="#ppt_x"/>
                                          </p:val>
                                        </p:tav>
                                      </p:tavLst>
                                    </p:anim>
                                    <p:anim calcmode="lin" valueType="num">
                                      <p:cBhvr>
                                        <p:cTn id="9" dur="1800" decel="100000" fill="hold"/>
                                        <p:tgtEl>
                                          <p:spTgt spid="2"/>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2"/>
                                        </p:tgtEl>
                                        <p:attrNameLst>
                                          <p:attrName>ppt_y</p:attrName>
                                        </p:attrNameLst>
                                      </p:cBhvr>
                                      <p:tavLst>
                                        <p:tav tm="0">
                                          <p:val>
                                            <p:strVal val="#ppt_y-.03"/>
                                          </p:val>
                                        </p:tav>
                                        <p:tav tm="100000">
                                          <p:val>
                                            <p:strVal val="#ppt_y"/>
                                          </p:val>
                                        </p:tav>
                                      </p:tavLst>
                                    </p:anim>
                                  </p:childTnLst>
                                </p:cTn>
                              </p:par>
                              <p:par>
                                <p:cTn id="11" presetID="23" presetClass="entr" presetSubtype="16"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noAutofit/>
          </a:bodyPr>
          <a:lstStyle/>
          <a:p>
            <a:r>
              <a:rPr lang="es-ES_tradnl" sz="4400" b="1" dirty="0"/>
              <a:t>LAS AGENCIAS DE SERVICIOS SOCIALES PROVEEN: </a:t>
            </a:r>
            <a:endParaRPr lang="en-US" sz="4400" dirty="0"/>
          </a:p>
        </p:txBody>
      </p:sp>
      <p:sp>
        <p:nvSpPr>
          <p:cNvPr id="71683" name="Rectangle 3"/>
          <p:cNvSpPr>
            <a:spLocks noGrp="1" noChangeArrowheads="1"/>
          </p:cNvSpPr>
          <p:nvPr>
            <p:ph idx="1"/>
          </p:nvPr>
        </p:nvSpPr>
        <p:spPr/>
        <p:txBody>
          <a:bodyPr>
            <a:normAutofit lnSpcReduction="10000"/>
          </a:bodyPr>
          <a:lstStyle/>
          <a:p>
            <a:r>
              <a:rPr lang="es-ES_tradnl" sz="2800" dirty="0" smtClean="0"/>
              <a:t>Tasación </a:t>
            </a:r>
            <a:r>
              <a:rPr lang="es-ES_tradnl" sz="2800" dirty="0"/>
              <a:t>de las necesidades de servicios sociales y la creación de un plan de servicio…</a:t>
            </a:r>
            <a:endParaRPr lang="en-US" sz="2800" dirty="0"/>
          </a:p>
          <a:p>
            <a:pPr lvl="0"/>
            <a:r>
              <a:rPr lang="es-ES_tradnl" sz="2800" dirty="0"/>
              <a:t>Ayudar los sobrevivientes a obtener:</a:t>
            </a:r>
            <a:endParaRPr lang="en-US" sz="2800" dirty="0"/>
          </a:p>
          <a:p>
            <a:pPr lvl="1"/>
            <a:r>
              <a:rPr lang="es-ES_tradnl" dirty="0"/>
              <a:t>Comida y alojamiento</a:t>
            </a:r>
            <a:endParaRPr lang="en-US" dirty="0"/>
          </a:p>
          <a:p>
            <a:pPr lvl="1"/>
            <a:r>
              <a:rPr lang="es-ES_tradnl" dirty="0"/>
              <a:t>Atención médica</a:t>
            </a:r>
            <a:endParaRPr lang="en-US" dirty="0"/>
          </a:p>
          <a:p>
            <a:pPr lvl="1"/>
            <a:r>
              <a:rPr lang="es-ES_tradnl" dirty="0"/>
              <a:t>Asistencia psicológico </a:t>
            </a:r>
            <a:endParaRPr lang="en-US" dirty="0"/>
          </a:p>
          <a:p>
            <a:pPr lvl="1"/>
            <a:r>
              <a:rPr lang="es-ES_tradnl" dirty="0"/>
              <a:t>Educación y empleo </a:t>
            </a:r>
            <a:endParaRPr lang="en-US" dirty="0"/>
          </a:p>
          <a:p>
            <a:pPr lvl="1"/>
            <a:r>
              <a:rPr lang="es-ES_tradnl" dirty="0"/>
              <a:t>Capacitación social</a:t>
            </a:r>
            <a:endParaRPr lang="en-US" dirty="0"/>
          </a:p>
          <a:p>
            <a:pPr lvl="1"/>
            <a:r>
              <a:rPr lang="es-ES_tradnl" dirty="0"/>
              <a:t>Beneficios públicos</a:t>
            </a:r>
            <a:endParaRPr lang="en-US" dirty="0"/>
          </a:p>
          <a:p>
            <a:pPr lvl="0"/>
            <a:r>
              <a:rPr lang="es-ES_tradnl" sz="2800" dirty="0"/>
              <a:t>Consejería de apoyo y de intervención en crisis </a:t>
            </a:r>
            <a:endParaRPr lang="en-US" sz="2800" dirty="0"/>
          </a:p>
          <a:p>
            <a:pPr>
              <a:lnSpc>
                <a:spcPct val="120000"/>
              </a:lnSpc>
            </a:pP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1683">
                                            <p:txEl>
                                              <p:pRg st="0" end="0"/>
                                            </p:txEl>
                                          </p:spTgt>
                                        </p:tgtEl>
                                        <p:attrNameLst>
                                          <p:attrName>style.visibility</p:attrName>
                                        </p:attrNameLst>
                                      </p:cBhvr>
                                      <p:to>
                                        <p:strVal val="visible"/>
                                      </p:to>
                                    </p:set>
                                    <p:animEffect transition="in" filter="fade">
                                      <p:cBhvr>
                                        <p:cTn id="7" dur="1000"/>
                                        <p:tgtEl>
                                          <p:spTgt spid="71683">
                                            <p:txEl>
                                              <p:pRg st="0" end="0"/>
                                            </p:txEl>
                                          </p:spTgt>
                                        </p:tgtEl>
                                      </p:cBhvr>
                                    </p:animEffect>
                                    <p:anim calcmode="lin" valueType="num">
                                      <p:cBhvr>
                                        <p:cTn id="8" dur="1000" fill="hold"/>
                                        <p:tgtEl>
                                          <p:spTgt spid="7168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68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71683">
                                            <p:txEl>
                                              <p:pRg st="1" end="1"/>
                                            </p:txEl>
                                          </p:spTgt>
                                        </p:tgtEl>
                                        <p:attrNameLst>
                                          <p:attrName>style.visibility</p:attrName>
                                        </p:attrNameLst>
                                      </p:cBhvr>
                                      <p:to>
                                        <p:strVal val="visible"/>
                                      </p:to>
                                    </p:set>
                                    <p:animEffect transition="in" filter="fade">
                                      <p:cBhvr>
                                        <p:cTn id="13" dur="1000"/>
                                        <p:tgtEl>
                                          <p:spTgt spid="71683">
                                            <p:txEl>
                                              <p:pRg st="1" end="1"/>
                                            </p:txEl>
                                          </p:spTgt>
                                        </p:tgtEl>
                                      </p:cBhvr>
                                    </p:animEffect>
                                    <p:anim calcmode="lin" valueType="num">
                                      <p:cBhvr>
                                        <p:cTn id="14" dur="1000" fill="hold"/>
                                        <p:tgtEl>
                                          <p:spTgt spid="7168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71683">
                                            <p:txEl>
                                              <p:pRg st="1" end="1"/>
                                            </p:txEl>
                                          </p:spTgt>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71683">
                                            <p:txEl>
                                              <p:pRg st="2" end="2"/>
                                            </p:txEl>
                                          </p:spTgt>
                                        </p:tgtEl>
                                        <p:attrNameLst>
                                          <p:attrName>style.visibility</p:attrName>
                                        </p:attrNameLst>
                                      </p:cBhvr>
                                      <p:to>
                                        <p:strVal val="visible"/>
                                      </p:to>
                                    </p:set>
                                    <p:animEffect transition="in" filter="fade">
                                      <p:cBhvr>
                                        <p:cTn id="18" dur="1000"/>
                                        <p:tgtEl>
                                          <p:spTgt spid="71683">
                                            <p:txEl>
                                              <p:pRg st="2" end="2"/>
                                            </p:txEl>
                                          </p:spTgt>
                                        </p:tgtEl>
                                      </p:cBhvr>
                                    </p:animEffect>
                                    <p:anim calcmode="lin" valueType="num">
                                      <p:cBhvr>
                                        <p:cTn id="19" dur="1000" fill="hold"/>
                                        <p:tgtEl>
                                          <p:spTgt spid="71683">
                                            <p:txEl>
                                              <p:pRg st="2" end="2"/>
                                            </p:txEl>
                                          </p:spTgt>
                                        </p:tgtEl>
                                        <p:attrNameLst>
                                          <p:attrName>ppt_x</p:attrName>
                                        </p:attrNameLst>
                                      </p:cBhvr>
                                      <p:tavLst>
                                        <p:tav tm="0">
                                          <p:val>
                                            <p:strVal val="#ppt_x"/>
                                          </p:val>
                                        </p:tav>
                                        <p:tav tm="100000">
                                          <p:val>
                                            <p:strVal val="#ppt_x"/>
                                          </p:val>
                                        </p:tav>
                                      </p:tavLst>
                                    </p:anim>
                                    <p:anim calcmode="lin" valueType="num">
                                      <p:cBhvr>
                                        <p:cTn id="20" dur="1000" fill="hold"/>
                                        <p:tgtEl>
                                          <p:spTgt spid="71683">
                                            <p:txEl>
                                              <p:pRg st="2" end="2"/>
                                            </p:txEl>
                                          </p:spTgt>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71683">
                                            <p:txEl>
                                              <p:pRg st="3" end="3"/>
                                            </p:txEl>
                                          </p:spTgt>
                                        </p:tgtEl>
                                        <p:attrNameLst>
                                          <p:attrName>style.visibility</p:attrName>
                                        </p:attrNameLst>
                                      </p:cBhvr>
                                      <p:to>
                                        <p:strVal val="visible"/>
                                      </p:to>
                                    </p:set>
                                    <p:animEffect transition="in" filter="fade">
                                      <p:cBhvr>
                                        <p:cTn id="23" dur="1000"/>
                                        <p:tgtEl>
                                          <p:spTgt spid="71683">
                                            <p:txEl>
                                              <p:pRg st="3" end="3"/>
                                            </p:txEl>
                                          </p:spTgt>
                                        </p:tgtEl>
                                      </p:cBhvr>
                                    </p:animEffect>
                                    <p:anim calcmode="lin" valueType="num">
                                      <p:cBhvr>
                                        <p:cTn id="24" dur="1000" fill="hold"/>
                                        <p:tgtEl>
                                          <p:spTgt spid="71683">
                                            <p:txEl>
                                              <p:pRg st="3" end="3"/>
                                            </p:txEl>
                                          </p:spTgt>
                                        </p:tgtEl>
                                        <p:attrNameLst>
                                          <p:attrName>ppt_x</p:attrName>
                                        </p:attrNameLst>
                                      </p:cBhvr>
                                      <p:tavLst>
                                        <p:tav tm="0">
                                          <p:val>
                                            <p:strVal val="#ppt_x"/>
                                          </p:val>
                                        </p:tav>
                                        <p:tav tm="100000">
                                          <p:val>
                                            <p:strVal val="#ppt_x"/>
                                          </p:val>
                                        </p:tav>
                                      </p:tavLst>
                                    </p:anim>
                                    <p:anim calcmode="lin" valueType="num">
                                      <p:cBhvr>
                                        <p:cTn id="25" dur="1000" fill="hold"/>
                                        <p:tgtEl>
                                          <p:spTgt spid="71683">
                                            <p:txEl>
                                              <p:pRg st="3" end="3"/>
                                            </p:txEl>
                                          </p:spTgt>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71683">
                                            <p:txEl>
                                              <p:pRg st="4" end="4"/>
                                            </p:txEl>
                                          </p:spTgt>
                                        </p:tgtEl>
                                        <p:attrNameLst>
                                          <p:attrName>style.visibility</p:attrName>
                                        </p:attrNameLst>
                                      </p:cBhvr>
                                      <p:to>
                                        <p:strVal val="visible"/>
                                      </p:to>
                                    </p:set>
                                    <p:animEffect transition="in" filter="fade">
                                      <p:cBhvr>
                                        <p:cTn id="28" dur="1000"/>
                                        <p:tgtEl>
                                          <p:spTgt spid="71683">
                                            <p:txEl>
                                              <p:pRg st="4" end="4"/>
                                            </p:txEl>
                                          </p:spTgt>
                                        </p:tgtEl>
                                      </p:cBhvr>
                                    </p:animEffect>
                                    <p:anim calcmode="lin" valueType="num">
                                      <p:cBhvr>
                                        <p:cTn id="29" dur="1000" fill="hold"/>
                                        <p:tgtEl>
                                          <p:spTgt spid="7168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71683">
                                            <p:txEl>
                                              <p:pRg st="4" end="4"/>
                                            </p:txEl>
                                          </p:spTgt>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71683">
                                            <p:txEl>
                                              <p:pRg st="5" end="5"/>
                                            </p:txEl>
                                          </p:spTgt>
                                        </p:tgtEl>
                                        <p:attrNameLst>
                                          <p:attrName>style.visibility</p:attrName>
                                        </p:attrNameLst>
                                      </p:cBhvr>
                                      <p:to>
                                        <p:strVal val="visible"/>
                                      </p:to>
                                    </p:set>
                                    <p:animEffect transition="in" filter="fade">
                                      <p:cBhvr>
                                        <p:cTn id="33" dur="1000"/>
                                        <p:tgtEl>
                                          <p:spTgt spid="71683">
                                            <p:txEl>
                                              <p:pRg st="5" end="5"/>
                                            </p:txEl>
                                          </p:spTgt>
                                        </p:tgtEl>
                                      </p:cBhvr>
                                    </p:animEffect>
                                    <p:anim calcmode="lin" valueType="num">
                                      <p:cBhvr>
                                        <p:cTn id="34" dur="1000" fill="hold"/>
                                        <p:tgtEl>
                                          <p:spTgt spid="71683">
                                            <p:txEl>
                                              <p:pRg st="5" end="5"/>
                                            </p:txEl>
                                          </p:spTgt>
                                        </p:tgtEl>
                                        <p:attrNameLst>
                                          <p:attrName>ppt_x</p:attrName>
                                        </p:attrNameLst>
                                      </p:cBhvr>
                                      <p:tavLst>
                                        <p:tav tm="0">
                                          <p:val>
                                            <p:strVal val="#ppt_x"/>
                                          </p:val>
                                        </p:tav>
                                        <p:tav tm="100000">
                                          <p:val>
                                            <p:strVal val="#ppt_x"/>
                                          </p:val>
                                        </p:tav>
                                      </p:tavLst>
                                    </p:anim>
                                    <p:anim calcmode="lin" valueType="num">
                                      <p:cBhvr>
                                        <p:cTn id="35" dur="1000" fill="hold"/>
                                        <p:tgtEl>
                                          <p:spTgt spid="71683">
                                            <p:txEl>
                                              <p:pRg st="5" end="5"/>
                                            </p:txEl>
                                          </p:spTgt>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71683">
                                            <p:txEl>
                                              <p:pRg st="6" end="6"/>
                                            </p:txEl>
                                          </p:spTgt>
                                        </p:tgtEl>
                                        <p:attrNameLst>
                                          <p:attrName>style.visibility</p:attrName>
                                        </p:attrNameLst>
                                      </p:cBhvr>
                                      <p:to>
                                        <p:strVal val="visible"/>
                                      </p:to>
                                    </p:set>
                                    <p:animEffect transition="in" filter="fade">
                                      <p:cBhvr>
                                        <p:cTn id="38" dur="1000"/>
                                        <p:tgtEl>
                                          <p:spTgt spid="71683">
                                            <p:txEl>
                                              <p:pRg st="6" end="6"/>
                                            </p:txEl>
                                          </p:spTgt>
                                        </p:tgtEl>
                                      </p:cBhvr>
                                    </p:animEffect>
                                    <p:anim calcmode="lin" valueType="num">
                                      <p:cBhvr>
                                        <p:cTn id="39" dur="1000" fill="hold"/>
                                        <p:tgtEl>
                                          <p:spTgt spid="71683">
                                            <p:txEl>
                                              <p:pRg st="6" end="6"/>
                                            </p:txEl>
                                          </p:spTgt>
                                        </p:tgtEl>
                                        <p:attrNameLst>
                                          <p:attrName>ppt_x</p:attrName>
                                        </p:attrNameLst>
                                      </p:cBhvr>
                                      <p:tavLst>
                                        <p:tav tm="0">
                                          <p:val>
                                            <p:strVal val="#ppt_x"/>
                                          </p:val>
                                        </p:tav>
                                        <p:tav tm="100000">
                                          <p:val>
                                            <p:strVal val="#ppt_x"/>
                                          </p:val>
                                        </p:tav>
                                      </p:tavLst>
                                    </p:anim>
                                    <p:anim calcmode="lin" valueType="num">
                                      <p:cBhvr>
                                        <p:cTn id="40" dur="1000" fill="hold"/>
                                        <p:tgtEl>
                                          <p:spTgt spid="71683">
                                            <p:txEl>
                                              <p:pRg st="6" end="6"/>
                                            </p:txEl>
                                          </p:spTgt>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71683">
                                            <p:txEl>
                                              <p:pRg st="7" end="7"/>
                                            </p:txEl>
                                          </p:spTgt>
                                        </p:tgtEl>
                                        <p:attrNameLst>
                                          <p:attrName>style.visibility</p:attrName>
                                        </p:attrNameLst>
                                      </p:cBhvr>
                                      <p:to>
                                        <p:strVal val="visible"/>
                                      </p:to>
                                    </p:set>
                                    <p:animEffect transition="in" filter="fade">
                                      <p:cBhvr>
                                        <p:cTn id="43" dur="1000"/>
                                        <p:tgtEl>
                                          <p:spTgt spid="71683">
                                            <p:txEl>
                                              <p:pRg st="7" end="7"/>
                                            </p:txEl>
                                          </p:spTgt>
                                        </p:tgtEl>
                                      </p:cBhvr>
                                    </p:animEffect>
                                    <p:anim calcmode="lin" valueType="num">
                                      <p:cBhvr>
                                        <p:cTn id="44" dur="1000" fill="hold"/>
                                        <p:tgtEl>
                                          <p:spTgt spid="71683">
                                            <p:txEl>
                                              <p:pRg st="7" end="7"/>
                                            </p:txEl>
                                          </p:spTgt>
                                        </p:tgtEl>
                                        <p:attrNameLst>
                                          <p:attrName>ppt_x</p:attrName>
                                        </p:attrNameLst>
                                      </p:cBhvr>
                                      <p:tavLst>
                                        <p:tav tm="0">
                                          <p:val>
                                            <p:strVal val="#ppt_x"/>
                                          </p:val>
                                        </p:tav>
                                        <p:tav tm="100000">
                                          <p:val>
                                            <p:strVal val="#ppt_x"/>
                                          </p:val>
                                        </p:tav>
                                      </p:tavLst>
                                    </p:anim>
                                    <p:anim calcmode="lin" valueType="num">
                                      <p:cBhvr>
                                        <p:cTn id="45" dur="1000" fill="hold"/>
                                        <p:tgtEl>
                                          <p:spTgt spid="7168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71683">
                                            <p:txEl>
                                              <p:pRg st="8" end="8"/>
                                            </p:txEl>
                                          </p:spTgt>
                                        </p:tgtEl>
                                        <p:attrNameLst>
                                          <p:attrName>style.visibility</p:attrName>
                                        </p:attrNameLst>
                                      </p:cBhvr>
                                      <p:to>
                                        <p:strVal val="visible"/>
                                      </p:to>
                                    </p:set>
                                    <p:animEffect transition="in" filter="fade">
                                      <p:cBhvr>
                                        <p:cTn id="50" dur="1000"/>
                                        <p:tgtEl>
                                          <p:spTgt spid="71683">
                                            <p:txEl>
                                              <p:pRg st="8" end="8"/>
                                            </p:txEl>
                                          </p:spTgt>
                                        </p:tgtEl>
                                      </p:cBhvr>
                                    </p:animEffect>
                                    <p:anim calcmode="lin" valueType="num">
                                      <p:cBhvr>
                                        <p:cTn id="51" dur="1000" fill="hold"/>
                                        <p:tgtEl>
                                          <p:spTgt spid="71683">
                                            <p:txEl>
                                              <p:pRg st="8" end="8"/>
                                            </p:txEl>
                                          </p:spTgt>
                                        </p:tgtEl>
                                        <p:attrNameLst>
                                          <p:attrName>ppt_x</p:attrName>
                                        </p:attrNameLst>
                                      </p:cBhvr>
                                      <p:tavLst>
                                        <p:tav tm="0">
                                          <p:val>
                                            <p:strVal val="#ppt_x"/>
                                          </p:val>
                                        </p:tav>
                                        <p:tav tm="100000">
                                          <p:val>
                                            <p:strVal val="#ppt_x"/>
                                          </p:val>
                                        </p:tav>
                                      </p:tavLst>
                                    </p:anim>
                                    <p:anim calcmode="lin" valueType="num">
                                      <p:cBhvr>
                                        <p:cTn id="52" dur="1000" fill="hold"/>
                                        <p:tgtEl>
                                          <p:spTgt spid="7168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ES_tradnl" b="1" dirty="0"/>
              <a:t>PARAR LA DEMANDA</a:t>
            </a:r>
            <a:endParaRPr lang="en-US" dirty="0"/>
          </a:p>
        </p:txBody>
      </p:sp>
      <p:sp>
        <p:nvSpPr>
          <p:cNvPr id="3" name="Content Placeholder 2"/>
          <p:cNvSpPr>
            <a:spLocks noGrp="1"/>
          </p:cNvSpPr>
          <p:nvPr>
            <p:ph idx="1"/>
          </p:nvPr>
        </p:nvSpPr>
        <p:spPr/>
        <p:txBody>
          <a:bodyPr/>
          <a:lstStyle/>
          <a:p>
            <a:r>
              <a:rPr lang="es-ES_tradnl" dirty="0" smtClean="0"/>
              <a:t>Si </a:t>
            </a:r>
            <a:r>
              <a:rPr lang="es-ES_tradnl" dirty="0"/>
              <a:t>las víctimas de la trata son la oferta, el deseo de sexo comercial y trabajo barato es la demanda</a:t>
            </a:r>
            <a:endParaRPr lang="en-US" dirty="0"/>
          </a:p>
          <a:p>
            <a:pPr lvl="0"/>
            <a:r>
              <a:rPr lang="es-ES_tradnl" dirty="0"/>
              <a:t>Implicaciones para la forma de criar a nuestros jóvenes.</a:t>
            </a:r>
            <a:endParaRPr lang="en-US" dirty="0"/>
          </a:p>
          <a:p>
            <a:pPr lvl="0"/>
            <a:r>
              <a:rPr lang="es-ES_tradnl" dirty="0"/>
              <a:t>El machismo en nuestra cultura</a:t>
            </a:r>
            <a:endParaRPr lang="en-US" dirty="0"/>
          </a:p>
          <a:p>
            <a:r>
              <a:rPr lang="es-ES_tradnl" dirty="0"/>
              <a:t>Vínculo entre la pornografía y la violencia sexual</a:t>
            </a:r>
            <a:r>
              <a:rPr lang="en-US" dirty="0"/>
              <a:t> </a:t>
            </a:r>
          </a:p>
        </p:txBody>
      </p:sp>
    </p:spTree>
    <p:extLst>
      <p:ext uri="{BB962C8B-B14F-4D97-AF65-F5344CB8AC3E}">
        <p14:creationId xmlns:p14="http://schemas.microsoft.com/office/powerpoint/2010/main" val="336527636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edge">
                                      <p:cBhvr>
                                        <p:cTn id="7" dur="2000"/>
                                        <p:tgtEl>
                                          <p:spTgt spid="3">
                                            <p:txEl>
                                              <p:pRg st="0" end="0"/>
                                            </p:txEl>
                                          </p:spTgt>
                                        </p:tgtEl>
                                      </p:cBhvr>
                                    </p:animEffect>
                                  </p:childTnLst>
                                </p:cTn>
                              </p:par>
                            </p:childTnLst>
                          </p:cTn>
                        </p:par>
                        <p:par>
                          <p:cTn id="8" fill="hold">
                            <p:stCondLst>
                              <p:cond delay="2000"/>
                            </p:stCondLst>
                            <p:childTnLst>
                              <p:par>
                                <p:cTn id="9" presetID="2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edge">
                                      <p:cBhvr>
                                        <p:cTn id="11" dur="2000"/>
                                        <p:tgtEl>
                                          <p:spTgt spid="3">
                                            <p:txEl>
                                              <p:pRg st="1" end="1"/>
                                            </p:txEl>
                                          </p:spTgt>
                                        </p:tgtEl>
                                      </p:cBhvr>
                                    </p:animEffect>
                                  </p:childTnLst>
                                </p:cTn>
                              </p:par>
                            </p:childTnLst>
                          </p:cTn>
                        </p:par>
                        <p:par>
                          <p:cTn id="12" fill="hold">
                            <p:stCondLst>
                              <p:cond delay="4000"/>
                            </p:stCondLst>
                            <p:childTnLst>
                              <p:par>
                                <p:cTn id="13" presetID="2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edge">
                                      <p:cBhvr>
                                        <p:cTn id="15" dur="2000"/>
                                        <p:tgtEl>
                                          <p:spTgt spid="3">
                                            <p:txEl>
                                              <p:pRg st="2" end="2"/>
                                            </p:txEl>
                                          </p:spTgt>
                                        </p:tgtEl>
                                      </p:cBhvr>
                                    </p:animEffect>
                                  </p:childTnLst>
                                </p:cTn>
                              </p:par>
                            </p:childTnLst>
                          </p:cTn>
                        </p:par>
                        <p:par>
                          <p:cTn id="16" fill="hold">
                            <p:stCondLst>
                              <p:cond delay="6000"/>
                            </p:stCondLst>
                            <p:childTnLst>
                              <p:par>
                                <p:cTn id="17" presetID="2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edge">
                                      <p:cBhvr>
                                        <p:cTn id="19"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s-ES_tradnl" sz="3200" b="1" dirty="0"/>
              <a:t>SOCIOS DEL GOBIERNO EN COMBATIR </a:t>
            </a:r>
            <a:r>
              <a:rPr lang="es-ES_tradnl" sz="3200" b="1" dirty="0" smtClean="0"/>
              <a:t/>
            </a:r>
            <a:br>
              <a:rPr lang="es-ES_tradnl" sz="3200" b="1" dirty="0" smtClean="0"/>
            </a:br>
            <a:r>
              <a:rPr lang="es-ES_tradnl" sz="3200" b="1" dirty="0" smtClean="0"/>
              <a:t>LA </a:t>
            </a:r>
            <a:r>
              <a:rPr lang="es-ES_tradnl" sz="3200" b="1" dirty="0"/>
              <a:t>TRATA DE PERSONAS </a:t>
            </a:r>
            <a:endParaRPr lang="en-US" sz="3200" dirty="0"/>
          </a:p>
        </p:txBody>
      </p:sp>
      <p:sp>
        <p:nvSpPr>
          <p:cNvPr id="3" name="Content Placeholder 2"/>
          <p:cNvSpPr>
            <a:spLocks noGrp="1"/>
          </p:cNvSpPr>
          <p:nvPr>
            <p:ph idx="1"/>
          </p:nvPr>
        </p:nvSpPr>
        <p:spPr/>
        <p:txBody>
          <a:bodyPr>
            <a:normAutofit fontScale="70000" lnSpcReduction="20000"/>
          </a:bodyPr>
          <a:lstStyle/>
          <a:p>
            <a:pPr lvl="0"/>
            <a:r>
              <a:rPr lang="es-ES_tradnl" sz="2800" b="1" dirty="0" smtClean="0"/>
              <a:t>U.S</a:t>
            </a:r>
            <a:r>
              <a:rPr lang="es-ES_tradnl" sz="2800" b="1" dirty="0"/>
              <a:t>. </a:t>
            </a:r>
            <a:r>
              <a:rPr lang="es-ES_tradnl" sz="2800" b="1" dirty="0" err="1"/>
              <a:t>Department</a:t>
            </a:r>
            <a:r>
              <a:rPr lang="es-ES_tradnl" sz="2800" b="1" dirty="0"/>
              <a:t> of </a:t>
            </a:r>
            <a:r>
              <a:rPr lang="es-ES_tradnl" sz="2800" b="1" dirty="0" err="1"/>
              <a:t>State</a:t>
            </a:r>
            <a:r>
              <a:rPr lang="es-ES_tradnl" sz="2800" b="1" dirty="0"/>
              <a:t> (Departamento del Estado)</a:t>
            </a:r>
            <a:endParaRPr lang="en-US" sz="2800" dirty="0"/>
          </a:p>
          <a:p>
            <a:pPr lvl="1"/>
            <a:r>
              <a:rPr lang="es-ES_tradnl" b="1" dirty="0" err="1"/>
              <a:t>Interagency</a:t>
            </a:r>
            <a:r>
              <a:rPr lang="es-ES_tradnl" b="1" dirty="0"/>
              <a:t> </a:t>
            </a:r>
            <a:r>
              <a:rPr lang="es-ES_tradnl" b="1" dirty="0" err="1"/>
              <a:t>Task</a:t>
            </a:r>
            <a:r>
              <a:rPr lang="es-ES_tradnl" b="1" dirty="0"/>
              <a:t> </a:t>
            </a:r>
            <a:r>
              <a:rPr lang="es-ES_tradnl" b="1" dirty="0" err="1"/>
              <a:t>Force</a:t>
            </a:r>
            <a:r>
              <a:rPr lang="es-ES_tradnl" b="1" dirty="0"/>
              <a:t> (Fuerza Especial Interinstitucional)</a:t>
            </a:r>
            <a:endParaRPr lang="en-US" dirty="0"/>
          </a:p>
          <a:p>
            <a:pPr lvl="1"/>
            <a:r>
              <a:rPr lang="es-ES_tradnl" b="1" dirty="0"/>
              <a:t>Office </a:t>
            </a:r>
            <a:r>
              <a:rPr lang="es-ES_tradnl" b="1" dirty="0" err="1"/>
              <a:t>to</a:t>
            </a:r>
            <a:r>
              <a:rPr lang="es-ES_tradnl" b="1" dirty="0"/>
              <a:t> </a:t>
            </a:r>
            <a:r>
              <a:rPr lang="es-ES_tradnl" b="1" dirty="0" err="1"/>
              <a:t>Combat</a:t>
            </a:r>
            <a:r>
              <a:rPr lang="es-ES_tradnl" b="1" dirty="0"/>
              <a:t> and Monitor </a:t>
            </a:r>
            <a:r>
              <a:rPr lang="es-ES_tradnl" b="1" dirty="0" err="1"/>
              <a:t>Trafficking</a:t>
            </a:r>
            <a:r>
              <a:rPr lang="es-ES_tradnl" b="1" dirty="0"/>
              <a:t> in </a:t>
            </a:r>
            <a:r>
              <a:rPr lang="es-ES_tradnl" b="1" dirty="0" err="1"/>
              <a:t>Persons</a:t>
            </a:r>
            <a:r>
              <a:rPr lang="es-ES_tradnl" b="1" dirty="0"/>
              <a:t> (Oficina para Combatir y Controlas la Trata de Personas)</a:t>
            </a:r>
            <a:endParaRPr lang="en-US" dirty="0"/>
          </a:p>
          <a:p>
            <a:pPr lvl="0"/>
            <a:r>
              <a:rPr lang="es-ES_tradnl" sz="2800" b="1" dirty="0"/>
              <a:t>U.S. Agency </a:t>
            </a:r>
            <a:r>
              <a:rPr lang="es-ES_tradnl" sz="2800" b="1" dirty="0" err="1"/>
              <a:t>for</a:t>
            </a:r>
            <a:r>
              <a:rPr lang="es-ES_tradnl" sz="2800" b="1" dirty="0"/>
              <a:t> International </a:t>
            </a:r>
            <a:r>
              <a:rPr lang="es-ES_tradnl" sz="2800" b="1" dirty="0" err="1"/>
              <a:t>Development</a:t>
            </a:r>
            <a:r>
              <a:rPr lang="es-ES_tradnl" sz="2800" b="1" dirty="0"/>
              <a:t> (Agencia del Desarrollo Internacional)</a:t>
            </a:r>
            <a:endParaRPr lang="en-US" sz="2800" dirty="0"/>
          </a:p>
          <a:p>
            <a:pPr lvl="0"/>
            <a:r>
              <a:rPr lang="es-ES_tradnl" sz="2800" b="1" dirty="0"/>
              <a:t>U.S. </a:t>
            </a:r>
            <a:r>
              <a:rPr lang="es-ES_tradnl" sz="2800" b="1" dirty="0" err="1"/>
              <a:t>Department</a:t>
            </a:r>
            <a:r>
              <a:rPr lang="es-ES_tradnl" sz="2800" b="1" dirty="0"/>
              <a:t> of </a:t>
            </a:r>
            <a:r>
              <a:rPr lang="es-ES_tradnl" sz="2800" b="1" dirty="0" err="1"/>
              <a:t>Justice</a:t>
            </a:r>
            <a:r>
              <a:rPr lang="es-ES_tradnl" sz="2800" b="1" dirty="0"/>
              <a:t> (Departamento de la Justicia)</a:t>
            </a:r>
            <a:endParaRPr lang="en-US" sz="2800" dirty="0"/>
          </a:p>
          <a:p>
            <a:pPr lvl="1"/>
            <a:r>
              <a:rPr lang="es-ES_tradnl" b="1" dirty="0"/>
              <a:t>Civil </a:t>
            </a:r>
            <a:r>
              <a:rPr lang="es-ES_tradnl" b="1" dirty="0" err="1"/>
              <a:t>Rights</a:t>
            </a:r>
            <a:r>
              <a:rPr lang="es-ES_tradnl" b="1" dirty="0"/>
              <a:t> </a:t>
            </a:r>
            <a:r>
              <a:rPr lang="es-ES_tradnl" b="1" dirty="0" err="1"/>
              <a:t>Division</a:t>
            </a:r>
            <a:r>
              <a:rPr lang="es-ES_tradnl" b="1" dirty="0"/>
              <a:t>, Criminal </a:t>
            </a:r>
            <a:r>
              <a:rPr lang="es-ES_tradnl" b="1" dirty="0" err="1"/>
              <a:t>Section</a:t>
            </a:r>
            <a:r>
              <a:rPr lang="es-ES_tradnl" b="1" dirty="0"/>
              <a:t> (Sección de los Derechos Civiles)</a:t>
            </a:r>
            <a:endParaRPr lang="en-US" dirty="0"/>
          </a:p>
          <a:p>
            <a:pPr lvl="0"/>
            <a:r>
              <a:rPr lang="es-ES_tradnl" sz="2800" b="1" dirty="0"/>
              <a:t>U.S. </a:t>
            </a:r>
            <a:r>
              <a:rPr lang="es-ES_tradnl" sz="2800" b="1" dirty="0" err="1"/>
              <a:t>Department</a:t>
            </a:r>
            <a:r>
              <a:rPr lang="es-ES_tradnl" sz="2800" b="1" dirty="0"/>
              <a:t> of </a:t>
            </a:r>
            <a:r>
              <a:rPr lang="es-ES_tradnl" sz="2800" b="1" dirty="0" err="1"/>
              <a:t>Health</a:t>
            </a:r>
            <a:r>
              <a:rPr lang="es-ES_tradnl" sz="2800" b="1" dirty="0"/>
              <a:t> and Human </a:t>
            </a:r>
            <a:r>
              <a:rPr lang="es-ES_tradnl" sz="2800" b="1" dirty="0" err="1"/>
              <a:t>Services</a:t>
            </a:r>
            <a:r>
              <a:rPr lang="es-ES_tradnl" sz="2800" b="1" dirty="0"/>
              <a:t> (Departamento de la Salud y Servicios Humanos)</a:t>
            </a:r>
            <a:endParaRPr lang="en-US" sz="2800" dirty="0"/>
          </a:p>
          <a:p>
            <a:pPr lvl="1"/>
            <a:r>
              <a:rPr lang="es-ES_tradnl" b="1" dirty="0"/>
              <a:t>Office of </a:t>
            </a:r>
            <a:r>
              <a:rPr lang="es-ES_tradnl" b="1" dirty="0" err="1"/>
              <a:t>Refugee</a:t>
            </a:r>
            <a:r>
              <a:rPr lang="es-ES_tradnl" b="1" dirty="0"/>
              <a:t> </a:t>
            </a:r>
            <a:r>
              <a:rPr lang="es-ES_tradnl" b="1" dirty="0" err="1"/>
              <a:t>Resettlement</a:t>
            </a:r>
            <a:r>
              <a:rPr lang="es-ES_tradnl" b="1" dirty="0"/>
              <a:t> (Oficina de la </a:t>
            </a:r>
            <a:r>
              <a:rPr lang="es-ES_tradnl" b="1" dirty="0" err="1"/>
              <a:t>Replobación</a:t>
            </a:r>
            <a:r>
              <a:rPr lang="es-ES_tradnl" b="1" dirty="0"/>
              <a:t> de Refugiados)</a:t>
            </a:r>
            <a:endParaRPr lang="en-US" dirty="0"/>
          </a:p>
          <a:p>
            <a:pPr lvl="0"/>
            <a:r>
              <a:rPr lang="es-ES_tradnl" sz="2800" b="1" dirty="0"/>
              <a:t>U.S. </a:t>
            </a:r>
            <a:r>
              <a:rPr lang="es-ES_tradnl" sz="2800" b="1" dirty="0" err="1"/>
              <a:t>Department</a:t>
            </a:r>
            <a:r>
              <a:rPr lang="es-ES_tradnl" sz="2800" b="1" dirty="0"/>
              <a:t> of Labor (Departamento del Trabajo)</a:t>
            </a:r>
            <a:endParaRPr lang="en-US" sz="2800" dirty="0"/>
          </a:p>
          <a:p>
            <a:pPr lvl="0"/>
            <a:r>
              <a:rPr lang="es-ES_tradnl" sz="2800" b="1" dirty="0"/>
              <a:t>U.S. </a:t>
            </a:r>
            <a:r>
              <a:rPr lang="es-ES_tradnl" sz="2800" b="1" dirty="0" err="1"/>
              <a:t>Department</a:t>
            </a:r>
            <a:r>
              <a:rPr lang="es-ES_tradnl" sz="2800" b="1" dirty="0"/>
              <a:t> of </a:t>
            </a:r>
            <a:r>
              <a:rPr lang="es-ES_tradnl" sz="2800" b="1" dirty="0" err="1"/>
              <a:t>Homeland</a:t>
            </a:r>
            <a:r>
              <a:rPr lang="es-ES_tradnl" sz="2800" b="1" dirty="0"/>
              <a:t> Security (Departamento de la Seguridad Nacional)</a:t>
            </a:r>
            <a:endParaRPr lang="en-US" sz="2800" dirty="0"/>
          </a:p>
          <a:p>
            <a:endParaRPr lang="en-US" dirty="0"/>
          </a:p>
        </p:txBody>
      </p:sp>
    </p:spTree>
    <p:extLst>
      <p:ext uri="{BB962C8B-B14F-4D97-AF65-F5344CB8AC3E}">
        <p14:creationId xmlns:p14="http://schemas.microsoft.com/office/powerpoint/2010/main" val="372326104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4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1400" fill="hold"/>
                                        <p:tgtEl>
                                          <p:spTgt spid="3">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14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2" dur="1400" fill="hold"/>
                                        <p:tgtEl>
                                          <p:spTgt spid="3">
                                            <p:txEl>
                                              <p:pRg st="1" end="1"/>
                                            </p:txEl>
                                          </p:spTgt>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14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6" dur="14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3"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14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2" dur="14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3"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14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28" dur="1400" fill="hold"/>
                                        <p:tgtEl>
                                          <p:spTgt spid="3">
                                            <p:txEl>
                                              <p:pRg st="4" end="4"/>
                                            </p:txEl>
                                          </p:spTgt>
                                        </p:tgtEl>
                                        <p:attrNameLst>
                                          <p:attrName>ppt_y</p:attrName>
                                        </p:attrNameLst>
                                      </p:cBhvr>
                                      <p:tavLst>
                                        <p:tav tm="0">
                                          <p:val>
                                            <p:strVal val="0-#ppt_h/2"/>
                                          </p:val>
                                        </p:tav>
                                        <p:tav tm="100000">
                                          <p:val>
                                            <p:strVal val="#ppt_y"/>
                                          </p:val>
                                        </p:tav>
                                      </p:tavLst>
                                    </p:anim>
                                  </p:childTnLst>
                                </p:cTn>
                              </p:par>
                              <p:par>
                                <p:cTn id="29" presetID="2" presetClass="entr" presetSubtype="3" fill="hold" grpId="0"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14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32" dur="1400" fill="hold"/>
                                        <p:tgtEl>
                                          <p:spTgt spid="3">
                                            <p:txEl>
                                              <p:pRg st="5" end="5"/>
                                            </p:txEl>
                                          </p:spTgt>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3"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1400" fill="hold"/>
                                        <p:tgtEl>
                                          <p:spTgt spid="3">
                                            <p:txEl>
                                              <p:pRg st="6" end="6"/>
                                            </p:txEl>
                                          </p:spTgt>
                                        </p:tgtEl>
                                        <p:attrNameLst>
                                          <p:attrName>ppt_x</p:attrName>
                                        </p:attrNameLst>
                                      </p:cBhvr>
                                      <p:tavLst>
                                        <p:tav tm="0">
                                          <p:val>
                                            <p:strVal val="1+#ppt_w/2"/>
                                          </p:val>
                                        </p:tav>
                                        <p:tav tm="100000">
                                          <p:val>
                                            <p:strVal val="#ppt_x"/>
                                          </p:val>
                                        </p:tav>
                                      </p:tavLst>
                                    </p:anim>
                                    <p:anim calcmode="lin" valueType="num">
                                      <p:cBhvr additive="base">
                                        <p:cTn id="38" dur="1400" fill="hold"/>
                                        <p:tgtEl>
                                          <p:spTgt spid="3">
                                            <p:txEl>
                                              <p:pRg st="6" end="6"/>
                                            </p:txEl>
                                          </p:spTgt>
                                        </p:tgtEl>
                                        <p:attrNameLst>
                                          <p:attrName>ppt_y</p:attrName>
                                        </p:attrNameLst>
                                      </p:cBhvr>
                                      <p:tavLst>
                                        <p:tav tm="0">
                                          <p:val>
                                            <p:strVal val="0-#ppt_h/2"/>
                                          </p:val>
                                        </p:tav>
                                        <p:tav tm="100000">
                                          <p:val>
                                            <p:strVal val="#ppt_y"/>
                                          </p:val>
                                        </p:tav>
                                      </p:tavLst>
                                    </p:anim>
                                  </p:childTnLst>
                                </p:cTn>
                              </p:par>
                              <p:par>
                                <p:cTn id="39" presetID="2" presetClass="entr" presetSubtype="3" fill="hold" grpId="0" nodeType="with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1400" fill="hold"/>
                                        <p:tgtEl>
                                          <p:spTgt spid="3">
                                            <p:txEl>
                                              <p:pRg st="7" end="7"/>
                                            </p:txEl>
                                          </p:spTgt>
                                        </p:tgtEl>
                                        <p:attrNameLst>
                                          <p:attrName>ppt_x</p:attrName>
                                        </p:attrNameLst>
                                      </p:cBhvr>
                                      <p:tavLst>
                                        <p:tav tm="0">
                                          <p:val>
                                            <p:strVal val="1+#ppt_w/2"/>
                                          </p:val>
                                        </p:tav>
                                        <p:tav tm="100000">
                                          <p:val>
                                            <p:strVal val="#ppt_x"/>
                                          </p:val>
                                        </p:tav>
                                      </p:tavLst>
                                    </p:anim>
                                    <p:anim calcmode="lin" valueType="num">
                                      <p:cBhvr additive="base">
                                        <p:cTn id="42" dur="1400" fill="hold"/>
                                        <p:tgtEl>
                                          <p:spTgt spid="3">
                                            <p:txEl>
                                              <p:pRg st="7" end="7"/>
                                            </p:txEl>
                                          </p:spTgt>
                                        </p:tgtEl>
                                        <p:attrNameLst>
                                          <p:attrName>ppt_y</p:attrName>
                                        </p:attrNameLst>
                                      </p:cBhvr>
                                      <p:tavLst>
                                        <p:tav tm="0">
                                          <p:val>
                                            <p:strVal val="0-#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3"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 calcmode="lin" valueType="num">
                                      <p:cBhvr additive="base">
                                        <p:cTn id="47" dur="1400" fill="hold"/>
                                        <p:tgtEl>
                                          <p:spTgt spid="3">
                                            <p:txEl>
                                              <p:pRg st="8" end="8"/>
                                            </p:txEl>
                                          </p:spTgt>
                                        </p:tgtEl>
                                        <p:attrNameLst>
                                          <p:attrName>ppt_x</p:attrName>
                                        </p:attrNameLst>
                                      </p:cBhvr>
                                      <p:tavLst>
                                        <p:tav tm="0">
                                          <p:val>
                                            <p:strVal val="1+#ppt_w/2"/>
                                          </p:val>
                                        </p:tav>
                                        <p:tav tm="100000">
                                          <p:val>
                                            <p:strVal val="#ppt_x"/>
                                          </p:val>
                                        </p:tav>
                                      </p:tavLst>
                                    </p:anim>
                                    <p:anim calcmode="lin" valueType="num">
                                      <p:cBhvr additive="base">
                                        <p:cTn id="48" dur="1400" fill="hold"/>
                                        <p:tgtEl>
                                          <p:spTgt spid="3">
                                            <p:txEl>
                                              <p:pRg st="8" end="8"/>
                                            </p:txEl>
                                          </p:spTgt>
                                        </p:tgtEl>
                                        <p:attrNameLst>
                                          <p:attrName>ppt_y</p:attrName>
                                        </p:attrNameLst>
                                      </p:cBhvr>
                                      <p:tavLst>
                                        <p:tav tm="0">
                                          <p:val>
                                            <p:strVal val="0-#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3" fill="hold" grpId="0" nodeType="clickEffect">
                                  <p:stCondLst>
                                    <p:cond delay="0"/>
                                  </p:stCondLst>
                                  <p:childTnLst>
                                    <p:set>
                                      <p:cBhvr>
                                        <p:cTn id="52" dur="1" fill="hold">
                                          <p:stCondLst>
                                            <p:cond delay="0"/>
                                          </p:stCondLst>
                                        </p:cTn>
                                        <p:tgtEl>
                                          <p:spTgt spid="3">
                                            <p:txEl>
                                              <p:pRg st="9" end="9"/>
                                            </p:txEl>
                                          </p:spTgt>
                                        </p:tgtEl>
                                        <p:attrNameLst>
                                          <p:attrName>style.visibility</p:attrName>
                                        </p:attrNameLst>
                                      </p:cBhvr>
                                      <p:to>
                                        <p:strVal val="visible"/>
                                      </p:to>
                                    </p:set>
                                    <p:anim calcmode="lin" valueType="num">
                                      <p:cBhvr additive="base">
                                        <p:cTn id="53" dur="1400" fill="hold"/>
                                        <p:tgtEl>
                                          <p:spTgt spid="3">
                                            <p:txEl>
                                              <p:pRg st="9" end="9"/>
                                            </p:txEl>
                                          </p:spTgt>
                                        </p:tgtEl>
                                        <p:attrNameLst>
                                          <p:attrName>ppt_x</p:attrName>
                                        </p:attrNameLst>
                                      </p:cBhvr>
                                      <p:tavLst>
                                        <p:tav tm="0">
                                          <p:val>
                                            <p:strVal val="1+#ppt_w/2"/>
                                          </p:val>
                                        </p:tav>
                                        <p:tav tm="100000">
                                          <p:val>
                                            <p:strVal val="#ppt_x"/>
                                          </p:val>
                                        </p:tav>
                                      </p:tavLst>
                                    </p:anim>
                                    <p:anim calcmode="lin" valueType="num">
                                      <p:cBhvr additive="base">
                                        <p:cTn id="54" dur="1400" fill="hold"/>
                                        <p:tgtEl>
                                          <p:spTgt spid="3">
                                            <p:txEl>
                                              <p:pRg st="9" end="9"/>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19912"/>
          </a:xfrm>
        </p:spPr>
        <p:txBody>
          <a:bodyPr>
            <a:normAutofit fontScale="90000"/>
          </a:bodyPr>
          <a:lstStyle/>
          <a:p>
            <a:pPr algn="ctr"/>
            <a:r>
              <a:rPr lang="es-ES_tradnl" sz="3200" dirty="0" smtClean="0">
                <a:solidFill>
                  <a:schemeClr val="accent2">
                    <a:lumMod val="60000"/>
                    <a:lumOff val="40000"/>
                  </a:schemeClr>
                </a:solidFill>
              </a:rPr>
              <a:t>Uso de Adolescentes Los Medios Sociales del Encuesta de Investigación de </a:t>
            </a:r>
            <a:r>
              <a:rPr lang="es-ES_tradnl" sz="3200" dirty="0" err="1" smtClean="0">
                <a:solidFill>
                  <a:schemeClr val="accent2">
                    <a:lumMod val="60000"/>
                    <a:lumOff val="40000"/>
                  </a:schemeClr>
                </a:solidFill>
              </a:rPr>
              <a:t>Pew</a:t>
            </a:r>
            <a:endParaRPr lang="es-ES_tradnl" sz="3200" dirty="0">
              <a:solidFill>
                <a:schemeClr val="accent2">
                  <a:lumMod val="60000"/>
                  <a:lumOff val="40000"/>
                </a:schemeClr>
              </a:solidFill>
            </a:endParaRPr>
          </a:p>
        </p:txBody>
      </p:sp>
      <p:sp>
        <p:nvSpPr>
          <p:cNvPr id="3" name="Content Placeholder 2"/>
          <p:cNvSpPr>
            <a:spLocks noGrp="1"/>
          </p:cNvSpPr>
          <p:nvPr>
            <p:ph idx="1"/>
          </p:nvPr>
        </p:nvSpPr>
        <p:spPr/>
        <p:txBody>
          <a:bodyPr>
            <a:normAutofit fontScale="92500" lnSpcReduction="20000"/>
          </a:bodyPr>
          <a:lstStyle/>
          <a:p>
            <a:pPr lvl="0"/>
            <a:r>
              <a:rPr lang="es-ES_tradnl" sz="2800" b="1" dirty="0"/>
              <a:t>73% de adolescentes tienen o tienen acceso a un </a:t>
            </a:r>
            <a:r>
              <a:rPr lang="es-ES_tradnl" sz="2800" b="1" dirty="0" err="1"/>
              <a:t>smartphone</a:t>
            </a:r>
            <a:r>
              <a:rPr lang="es-ES_tradnl" sz="2800" b="1" dirty="0"/>
              <a:t> </a:t>
            </a:r>
            <a:endParaRPr lang="en-US" sz="2800" dirty="0"/>
          </a:p>
          <a:p>
            <a:pPr lvl="0"/>
            <a:r>
              <a:rPr lang="es-ES_tradnl" sz="2800" b="1" dirty="0"/>
              <a:t>91% de adolescentes acceden a la web con dispositivos </a:t>
            </a:r>
            <a:r>
              <a:rPr lang="es-ES_tradnl" sz="2800" b="1" dirty="0" err="1" smtClean="0"/>
              <a:t>móvile</a:t>
            </a:r>
            <a:endParaRPr lang="en-US" sz="2800" dirty="0"/>
          </a:p>
          <a:p>
            <a:pPr lvl="0"/>
            <a:r>
              <a:rPr lang="es-ES_tradnl" sz="2800" b="1" dirty="0"/>
              <a:t>24% de adolescentes dicen que están en línea “casi constantemente” </a:t>
            </a:r>
            <a:endParaRPr lang="en-US" sz="2800" dirty="0"/>
          </a:p>
          <a:p>
            <a:pPr lvl="0"/>
            <a:r>
              <a:rPr lang="es-ES_tradnl" sz="2800" b="1" dirty="0"/>
              <a:t>71% de adolescentes entre 13 y 17 años usan el Facebook</a:t>
            </a:r>
            <a:endParaRPr lang="en-US" sz="2800" dirty="0"/>
          </a:p>
          <a:p>
            <a:pPr lvl="0"/>
            <a:r>
              <a:rPr lang="es-ES_tradnl" sz="2800" b="1" dirty="0"/>
              <a:t>52% usan </a:t>
            </a:r>
            <a:r>
              <a:rPr lang="es-ES_tradnl" sz="2800" b="1" dirty="0" err="1"/>
              <a:t>Instagram</a:t>
            </a:r>
            <a:endParaRPr lang="en-US" sz="2800" dirty="0"/>
          </a:p>
          <a:p>
            <a:pPr lvl="0"/>
            <a:r>
              <a:rPr lang="es-ES_tradnl" sz="2800" b="1" dirty="0"/>
              <a:t>41% usan </a:t>
            </a:r>
            <a:r>
              <a:rPr lang="es-ES_tradnl" sz="2800" b="1" dirty="0" err="1"/>
              <a:t>Snapchat</a:t>
            </a:r>
            <a:endParaRPr lang="en-US" sz="2800" dirty="0"/>
          </a:p>
          <a:p>
            <a:pPr lvl="0"/>
            <a:r>
              <a:rPr lang="es-ES_tradnl" sz="2800" b="1" dirty="0"/>
              <a:t>33% usan </a:t>
            </a:r>
            <a:r>
              <a:rPr lang="es-ES_tradnl" sz="2800" b="1" dirty="0" err="1"/>
              <a:t>Twitter</a:t>
            </a:r>
            <a:endParaRPr lang="en-US" sz="2800" dirty="0"/>
          </a:p>
          <a:p>
            <a:pPr lvl="0"/>
            <a:endParaRPr lang="en-US" sz="2800" dirty="0"/>
          </a:p>
          <a:p>
            <a:endParaRPr lang="en-US" dirty="0"/>
          </a:p>
        </p:txBody>
      </p:sp>
    </p:spTree>
    <p:extLst>
      <p:ext uri="{BB962C8B-B14F-4D97-AF65-F5344CB8AC3E}">
        <p14:creationId xmlns:p14="http://schemas.microsoft.com/office/powerpoint/2010/main" val="2694539103"/>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bwMode="auto">
          <a:xfrm>
            <a:off x="0" y="-26188"/>
            <a:ext cx="9166779" cy="6731788"/>
            <a:chOff x="96" y="10"/>
            <a:chExt cx="5496" cy="4070"/>
          </a:xfrm>
        </p:grpSpPr>
        <p:pic>
          <p:nvPicPr>
            <p:cNvPr id="117763" name="Picture 3" descr="africa"/>
            <p:cNvPicPr>
              <a:picLocks noChangeAspect="1" noChangeArrowheads="1"/>
            </p:cNvPicPr>
            <p:nvPr/>
          </p:nvPicPr>
          <p:blipFill>
            <a:blip r:embed="rId3" cstate="print"/>
            <a:srcRect/>
            <a:stretch>
              <a:fillRect/>
            </a:stretch>
          </p:blipFill>
          <p:spPr bwMode="auto">
            <a:xfrm>
              <a:off x="96" y="99"/>
              <a:ext cx="5496" cy="3981"/>
            </a:xfrm>
            <a:prstGeom prst="rect">
              <a:avLst/>
            </a:prstGeom>
            <a:noFill/>
            <a:ln w="9525">
              <a:noFill/>
              <a:miter lim="800000"/>
              <a:headEnd/>
              <a:tailEnd/>
            </a:ln>
          </p:spPr>
        </p:pic>
        <p:sp>
          <p:nvSpPr>
            <p:cNvPr id="117764" name="Text Box 4"/>
            <p:cNvSpPr txBox="1">
              <a:spLocks noChangeAspect="1" noChangeArrowheads="1"/>
            </p:cNvSpPr>
            <p:nvPr/>
          </p:nvSpPr>
          <p:spPr bwMode="auto">
            <a:xfrm>
              <a:off x="96" y="10"/>
              <a:ext cx="5496" cy="364"/>
            </a:xfrm>
            <a:prstGeom prst="rect">
              <a:avLst/>
            </a:prstGeom>
            <a:noFill/>
            <a:ln w="9525">
              <a:noFill/>
              <a:miter lim="800000"/>
              <a:headEnd/>
              <a:tailEnd/>
            </a:ln>
            <a:effectLst/>
          </p:spPr>
          <p:txBody>
            <a:bodyPr>
              <a:spAutoFit/>
            </a:bodyPr>
            <a:lstStyle/>
            <a:p>
              <a:pPr algn="ctr" eaLnBrk="0" hangingPunct="0"/>
              <a:endParaRPr lang="en-GB" sz="2400" b="1" dirty="0">
                <a:solidFill>
                  <a:srgbClr val="FF6600"/>
                </a:solidFill>
                <a:latin typeface="Bimini" pitchFamily="34" charset="0"/>
              </a:endParaRPr>
            </a:p>
          </p:txBody>
        </p:sp>
      </p:gr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upRigh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44000" cy="6705600"/>
            <a:chOff x="80" y="144"/>
            <a:chExt cx="5584" cy="3884"/>
          </a:xfrm>
        </p:grpSpPr>
        <p:pic>
          <p:nvPicPr>
            <p:cNvPr id="119811" name="Picture 3" descr="southeast_asia"/>
            <p:cNvPicPr>
              <a:picLocks noChangeAspect="1" noChangeArrowheads="1"/>
            </p:cNvPicPr>
            <p:nvPr/>
          </p:nvPicPr>
          <p:blipFill>
            <a:blip r:embed="rId3" cstate="print"/>
            <a:srcRect/>
            <a:stretch>
              <a:fillRect/>
            </a:stretch>
          </p:blipFill>
          <p:spPr bwMode="auto">
            <a:xfrm>
              <a:off x="80" y="221"/>
              <a:ext cx="5584" cy="3807"/>
            </a:xfrm>
            <a:prstGeom prst="rect">
              <a:avLst/>
            </a:prstGeom>
            <a:noFill/>
            <a:ln w="9525">
              <a:noFill/>
              <a:miter lim="800000"/>
              <a:headEnd/>
              <a:tailEnd/>
            </a:ln>
          </p:spPr>
        </p:pic>
        <p:sp>
          <p:nvSpPr>
            <p:cNvPr id="119812" name="Text Box 4"/>
            <p:cNvSpPr txBox="1">
              <a:spLocks noChangeArrowheads="1"/>
            </p:cNvSpPr>
            <p:nvPr/>
          </p:nvSpPr>
          <p:spPr bwMode="auto">
            <a:xfrm>
              <a:off x="80" y="144"/>
              <a:ext cx="5584" cy="292"/>
            </a:xfrm>
            <a:prstGeom prst="rect">
              <a:avLst/>
            </a:prstGeom>
            <a:noFill/>
            <a:ln w="9525">
              <a:noFill/>
              <a:miter lim="800000"/>
              <a:headEnd/>
              <a:tailEnd/>
            </a:ln>
            <a:effectLst/>
          </p:spPr>
          <p:txBody>
            <a:bodyPr>
              <a:spAutoFit/>
            </a:bodyPr>
            <a:lstStyle/>
            <a:p>
              <a:pPr algn="ctr" eaLnBrk="0" hangingPunct="0">
                <a:spcBef>
                  <a:spcPct val="50000"/>
                </a:spcBef>
              </a:pPr>
              <a:endParaRPr lang="en-GB" sz="2000" b="1" dirty="0">
                <a:solidFill>
                  <a:srgbClr val="FF6600"/>
                </a:solidFill>
                <a:latin typeface="Bimini" pitchFamily="34" charset="0"/>
              </a:endParaRPr>
            </a:p>
          </p:txBody>
        </p:sp>
      </p:gr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upRigh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bwMode="auto">
          <a:xfrm>
            <a:off x="76200" y="-304800"/>
            <a:ext cx="8964018" cy="6927368"/>
            <a:chOff x="249" y="6"/>
            <a:chExt cx="5271" cy="4074"/>
          </a:xfrm>
        </p:grpSpPr>
        <p:pic>
          <p:nvPicPr>
            <p:cNvPr id="113667" name="Picture 3" descr="australia"/>
            <p:cNvPicPr>
              <a:picLocks noChangeAspect="1" noChangeArrowheads="1"/>
            </p:cNvPicPr>
            <p:nvPr/>
          </p:nvPicPr>
          <p:blipFill>
            <a:blip r:embed="rId3" cstate="print"/>
            <a:srcRect/>
            <a:stretch>
              <a:fillRect/>
            </a:stretch>
          </p:blipFill>
          <p:spPr bwMode="auto">
            <a:xfrm>
              <a:off x="249" y="249"/>
              <a:ext cx="5271" cy="3831"/>
            </a:xfrm>
            <a:prstGeom prst="rect">
              <a:avLst/>
            </a:prstGeom>
            <a:noFill/>
            <a:ln w="9525">
              <a:noFill/>
              <a:miter lim="800000"/>
              <a:headEnd/>
              <a:tailEnd/>
            </a:ln>
          </p:spPr>
        </p:pic>
        <p:sp>
          <p:nvSpPr>
            <p:cNvPr id="113668" name="Text Box 4"/>
            <p:cNvSpPr txBox="1">
              <a:spLocks noChangeAspect="1" noChangeArrowheads="1"/>
            </p:cNvSpPr>
            <p:nvPr/>
          </p:nvSpPr>
          <p:spPr bwMode="auto">
            <a:xfrm>
              <a:off x="249" y="6"/>
              <a:ext cx="5271" cy="389"/>
            </a:xfrm>
            <a:prstGeom prst="rect">
              <a:avLst/>
            </a:prstGeom>
            <a:noFill/>
            <a:ln w="9525">
              <a:noFill/>
              <a:miter lim="800000"/>
              <a:headEnd/>
              <a:tailEnd/>
            </a:ln>
            <a:effectLst/>
          </p:spPr>
          <p:txBody>
            <a:bodyPr>
              <a:spAutoFit/>
            </a:bodyPr>
            <a:lstStyle/>
            <a:p>
              <a:pPr algn="ctr" eaLnBrk="0" hangingPunct="0">
                <a:spcBef>
                  <a:spcPct val="50000"/>
                </a:spcBef>
              </a:pPr>
              <a:endParaRPr lang="en-GB" sz="2400" b="1" dirty="0">
                <a:solidFill>
                  <a:srgbClr val="FF6600"/>
                </a:solidFill>
                <a:latin typeface="Bimini" pitchFamily="34" charset="0"/>
              </a:endParaRPr>
            </a:p>
          </p:txBody>
        </p:sp>
      </p:gr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upRigh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0" indent="0" algn="ctr"/>
            <a:r>
              <a:rPr lang="es-ES_tradnl" sz="4400" b="1" i="1" dirty="0"/>
              <a:t>ORACIÓN DE </a:t>
            </a:r>
            <a:r>
              <a:rPr lang="es-ES_tradnl" sz="4400" b="1" i="1" dirty="0" smtClean="0"/>
              <a:t/>
            </a:r>
            <a:br>
              <a:rPr lang="es-ES_tradnl" sz="4400" b="1" i="1" dirty="0" smtClean="0"/>
            </a:br>
            <a:r>
              <a:rPr lang="es-ES_tradnl" sz="4400" b="1" i="1" dirty="0" smtClean="0"/>
              <a:t>SANTA </a:t>
            </a:r>
            <a:r>
              <a:rPr lang="es-ES_tradnl" sz="4400" b="1" i="1" dirty="0"/>
              <a:t>JOSEPHINE BAKHITA</a:t>
            </a:r>
            <a:endParaRPr lang="es-ES_tradnl" sz="4400" i="1" dirty="0"/>
          </a:p>
        </p:txBody>
      </p:sp>
      <p:sp>
        <p:nvSpPr>
          <p:cNvPr id="3" name="Content Placeholder 2"/>
          <p:cNvSpPr>
            <a:spLocks noGrp="1"/>
          </p:cNvSpPr>
          <p:nvPr>
            <p:ph idx="1"/>
          </p:nvPr>
        </p:nvSpPr>
        <p:spPr>
          <a:xfrm>
            <a:off x="304800" y="1935480"/>
            <a:ext cx="8382000" cy="4617720"/>
          </a:xfrm>
        </p:spPr>
        <p:txBody>
          <a:bodyPr>
            <a:normAutofit fontScale="40000" lnSpcReduction="20000"/>
          </a:bodyPr>
          <a:lstStyle/>
          <a:p>
            <a:pPr marL="0" indent="0">
              <a:buNone/>
            </a:pPr>
            <a:r>
              <a:rPr lang="es-ES_tradnl" sz="3600" b="1" dirty="0" smtClean="0"/>
              <a:t> </a:t>
            </a:r>
            <a:endParaRPr lang="es-ES_tradnl" sz="3600" dirty="0" smtClean="0"/>
          </a:p>
          <a:p>
            <a:pPr marL="0" indent="0">
              <a:buNone/>
            </a:pPr>
            <a:r>
              <a:rPr lang="es-ES_tradnl" sz="3600" b="1" dirty="0" smtClean="0"/>
              <a:t>Santa Josefina Bakhita, cuando niña, fuiste vendida como esclava</a:t>
            </a:r>
            <a:endParaRPr lang="es-ES_tradnl" sz="3600" dirty="0" smtClean="0"/>
          </a:p>
          <a:p>
            <a:pPr marL="0" indent="0">
              <a:buNone/>
            </a:pPr>
            <a:r>
              <a:rPr lang="es-ES_tradnl" sz="3600" b="1" dirty="0" smtClean="0"/>
              <a:t>y tuviste que pasar indecibles dificultades y sufrimiento.</a:t>
            </a:r>
            <a:endParaRPr lang="es-ES_tradnl" sz="3600" dirty="0" smtClean="0"/>
          </a:p>
          <a:p>
            <a:pPr marL="0" indent="0">
              <a:buNone/>
            </a:pPr>
            <a:r>
              <a:rPr lang="es-ES_tradnl" sz="3600" b="1" dirty="0" smtClean="0"/>
              <a:t>Una vez liberada de tu esclavitud física,</a:t>
            </a:r>
            <a:endParaRPr lang="es-ES_tradnl" sz="3600" dirty="0" smtClean="0"/>
          </a:p>
          <a:p>
            <a:pPr marL="0" indent="0">
              <a:buNone/>
            </a:pPr>
            <a:r>
              <a:rPr lang="es-ES_tradnl" sz="3600" b="1" dirty="0" smtClean="0"/>
              <a:t>hallaste la verdadera redención en tu encuentro con Cristo y su Iglesia.</a:t>
            </a:r>
            <a:endParaRPr lang="es-ES_tradnl" sz="3600" dirty="0" smtClean="0"/>
          </a:p>
          <a:p>
            <a:pPr marL="0" indent="0">
              <a:buNone/>
            </a:pPr>
            <a:r>
              <a:rPr lang="es-ES_tradnl" sz="3600" b="1" dirty="0" smtClean="0"/>
              <a:t>Oh, Santa Bakhita, ayuda a todos aquellos que</a:t>
            </a:r>
            <a:endParaRPr lang="es-ES_tradnl" sz="3600" dirty="0" smtClean="0"/>
          </a:p>
          <a:p>
            <a:pPr marL="0" indent="0">
              <a:buNone/>
            </a:pPr>
            <a:r>
              <a:rPr lang="es-ES_tradnl" sz="3600" b="1" dirty="0" smtClean="0"/>
              <a:t>están atrapados en la esclavitud;</a:t>
            </a:r>
            <a:endParaRPr lang="es-ES_tradnl" sz="3600" dirty="0" smtClean="0"/>
          </a:p>
          <a:p>
            <a:pPr marL="0" indent="0">
              <a:buNone/>
            </a:pPr>
            <a:r>
              <a:rPr lang="es-ES_tradnl" sz="3600" b="1" dirty="0" smtClean="0"/>
              <a:t>en nombre de ellos, intercede ante Dios</a:t>
            </a:r>
            <a:endParaRPr lang="es-ES_tradnl" sz="3600" dirty="0" smtClean="0"/>
          </a:p>
          <a:p>
            <a:pPr marL="0" indent="0">
              <a:buNone/>
            </a:pPr>
            <a:r>
              <a:rPr lang="es-ES_tradnl" sz="3600" b="1" dirty="0" smtClean="0"/>
              <a:t>para que sean liberados de las cadenas de su cautiverio.</a:t>
            </a:r>
            <a:endParaRPr lang="es-ES_tradnl" sz="3600" dirty="0" smtClean="0"/>
          </a:p>
          <a:p>
            <a:pPr marL="0" indent="0">
              <a:buNone/>
            </a:pPr>
            <a:r>
              <a:rPr lang="es-ES_tradnl" sz="3600" b="1" dirty="0" smtClean="0"/>
              <a:t>Que Dios libere a todo aquel que ha sido</a:t>
            </a:r>
            <a:endParaRPr lang="es-ES_tradnl" sz="3600" dirty="0" smtClean="0"/>
          </a:p>
          <a:p>
            <a:pPr marL="0" indent="0">
              <a:buNone/>
            </a:pPr>
            <a:r>
              <a:rPr lang="es-ES_tradnl" sz="3600" b="1" dirty="0" smtClean="0"/>
              <a:t>esclavizado por el hombre.</a:t>
            </a:r>
            <a:endParaRPr lang="es-ES_tradnl" sz="3600" dirty="0" smtClean="0"/>
          </a:p>
          <a:p>
            <a:pPr marL="0" indent="0">
              <a:buNone/>
            </a:pPr>
            <a:r>
              <a:rPr lang="es-ES_tradnl" sz="3600" b="1" dirty="0" smtClean="0"/>
              <a:t>Bríndales alivio a los que sobreviven la esclavitud</a:t>
            </a:r>
            <a:endParaRPr lang="es-ES_tradnl" sz="3600" dirty="0" smtClean="0"/>
          </a:p>
          <a:p>
            <a:pPr marL="0" indent="0">
              <a:buNone/>
            </a:pPr>
            <a:r>
              <a:rPr lang="es-ES_tradnl" sz="3600" b="1" dirty="0" smtClean="0"/>
              <a:t>y permite que ellos Le vean como modelo de fe y esperanza.</a:t>
            </a:r>
            <a:endParaRPr lang="es-ES_tradnl" sz="3600" dirty="0" smtClean="0"/>
          </a:p>
          <a:p>
            <a:pPr marL="0" indent="0">
              <a:buNone/>
            </a:pPr>
            <a:r>
              <a:rPr lang="es-ES_tradnl" sz="3600" b="1" dirty="0" smtClean="0"/>
              <a:t>Ayuda a todos los sobrevivientes para que</a:t>
            </a:r>
            <a:endParaRPr lang="es-ES_tradnl" sz="3600" dirty="0" smtClean="0"/>
          </a:p>
          <a:p>
            <a:pPr marL="0" indent="0">
              <a:buNone/>
            </a:pPr>
            <a:r>
              <a:rPr lang="es-ES_tradnl" sz="3600" b="1" dirty="0" smtClean="0"/>
              <a:t>encuentren la sanación de sus heridas.</a:t>
            </a:r>
            <a:endParaRPr lang="es-ES_tradnl" sz="3600" dirty="0" smtClean="0"/>
          </a:p>
          <a:p>
            <a:pPr marL="0" indent="0">
              <a:buNone/>
            </a:pPr>
            <a:r>
              <a:rPr lang="es-ES_tradnl" sz="3600" b="1" dirty="0" smtClean="0"/>
              <a:t>Te suplicamos orar e interceder por los que se</a:t>
            </a:r>
            <a:endParaRPr lang="es-ES_tradnl" sz="3600" dirty="0" smtClean="0"/>
          </a:p>
          <a:p>
            <a:pPr marL="0" indent="0">
              <a:buNone/>
            </a:pPr>
            <a:r>
              <a:rPr lang="es-ES_tradnl" sz="3600" b="1" dirty="0" smtClean="0"/>
              <a:t>encuentran esclavizados entre nosotros.</a:t>
            </a:r>
            <a:endParaRPr lang="es-ES_tradnl" sz="3600" dirty="0" smtClean="0"/>
          </a:p>
          <a:p>
            <a:pPr marL="0" indent="0">
              <a:buNone/>
            </a:pPr>
            <a:r>
              <a:rPr lang="es-ES_tradnl" sz="3600" b="1" dirty="0" smtClean="0"/>
              <a:t>Amen</a:t>
            </a:r>
            <a:endParaRPr lang="es-ES_tradnl" sz="3600" dirty="0" smtClean="0"/>
          </a:p>
          <a:p>
            <a:pPr marL="0" indent="0">
              <a:buNone/>
            </a:pPr>
            <a:r>
              <a:rPr lang="es-ES_tradnl" sz="3600" b="1" dirty="0" smtClean="0"/>
              <a:t>USCCB</a:t>
            </a:r>
            <a:endParaRPr lang="es-ES_tradnl" sz="3600" dirty="0" smtClean="0"/>
          </a:p>
          <a:p>
            <a:pPr marL="0" indent="0">
              <a:buNone/>
            </a:pPr>
            <a:endParaRPr lang="en-US" dirty="0"/>
          </a:p>
        </p:txBody>
      </p:sp>
      <p:pic>
        <p:nvPicPr>
          <p:cNvPr id="4" name="Picture 3" descr="Bakhita1.jpg"/>
          <p:cNvPicPr/>
          <p:nvPr/>
        </p:nvPicPr>
        <p:blipFill>
          <a:blip r:embed="rId2"/>
          <a:stretch>
            <a:fillRect/>
          </a:stretch>
        </p:blipFill>
        <p:spPr>
          <a:xfrm>
            <a:off x="6096000" y="3429000"/>
            <a:ext cx="2438400" cy="2362200"/>
          </a:xfrm>
          <a:prstGeom prst="ellipse">
            <a:avLst/>
          </a:prstGeom>
          <a:ln w="28575" cap="rnd" cmpd="sng">
            <a:solidFill>
              <a:srgbClr val="40008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20685592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0" fill="hold"/>
                                        <p:tgtEl>
                                          <p:spTgt spid="4"/>
                                        </p:tgtEl>
                                        <p:attrNameLst>
                                          <p:attrName>ppt_w</p:attrName>
                                        </p:attrNameLst>
                                      </p:cBhvr>
                                      <p:tavLst>
                                        <p:tav tm="0">
                                          <p:val>
                                            <p:fltVal val="0"/>
                                          </p:val>
                                        </p:tav>
                                        <p:tav tm="100000">
                                          <p:val>
                                            <p:strVal val="#ppt_w"/>
                                          </p:val>
                                        </p:tav>
                                      </p:tavLst>
                                    </p:anim>
                                    <p:anim calcmode="lin" valueType="num">
                                      <p:cBhvr>
                                        <p:cTn id="8" dur="2000" fill="hold"/>
                                        <p:tgtEl>
                                          <p:spTgt spid="4"/>
                                        </p:tgtEl>
                                        <p:attrNameLst>
                                          <p:attrName>ppt_h</p:attrName>
                                        </p:attrNameLst>
                                      </p:cBhvr>
                                      <p:tavLst>
                                        <p:tav tm="0">
                                          <p:val>
                                            <p:fltVal val="0"/>
                                          </p:val>
                                        </p:tav>
                                        <p:tav tm="100000">
                                          <p:val>
                                            <p:strVal val="#ppt_h"/>
                                          </p:val>
                                        </p:tav>
                                      </p:tavLst>
                                    </p:anim>
                                    <p:animEffect transition="in" filter="fade">
                                      <p:cBhvr>
                                        <p:cTn id="9" dur="2000"/>
                                        <p:tgtEl>
                                          <p:spTgt spid="4"/>
                                        </p:tgtEl>
                                      </p:cBhvr>
                                    </p:animEffect>
                                  </p:childTnLst>
                                </p:cTn>
                              </p:par>
                            </p:childTnLst>
                          </p:cTn>
                        </p:par>
                        <p:par>
                          <p:cTn id="10" fill="hold">
                            <p:stCondLst>
                              <p:cond delay="2000"/>
                            </p:stCondLst>
                            <p:childTnLst>
                              <p:par>
                                <p:cTn id="11" presetID="16" presetClass="emph" presetSubtype="0" fill="hold" grpId="0" nodeType="afterEffect">
                                  <p:stCondLst>
                                    <p:cond delay="0"/>
                                  </p:stCondLst>
                                  <p:iterate type="lt">
                                    <p:tmPct val="4000"/>
                                  </p:iterate>
                                  <p:childTnLst>
                                    <p:set>
                                      <p:cBhvr override="childStyle">
                                        <p:cTn id="12" dur="1500" fill="hold"/>
                                        <p:tgtEl>
                                          <p:spTgt spid="3">
                                            <p:txEl>
                                              <p:pRg st="0" end="0"/>
                                            </p:txEl>
                                          </p:spTgt>
                                        </p:tgtEl>
                                        <p:attrNameLst>
                                          <p:attrName>style.color</p:attrName>
                                        </p:attrNameLst>
                                      </p:cBhvr>
                                      <p:to>
                                        <p:clrVal>
                                          <a:schemeClr val="accent2"/>
                                        </p:clrVal>
                                      </p:to>
                                    </p:set>
                                    <p:set>
                                      <p:cBhvr>
                                        <p:cTn id="13" dur="1500" fill="hold"/>
                                        <p:tgtEl>
                                          <p:spTgt spid="3">
                                            <p:txEl>
                                              <p:pRg st="0" end="0"/>
                                            </p:txEl>
                                          </p:spTgt>
                                        </p:tgtEl>
                                        <p:attrNameLst>
                                          <p:attrName>fillcolor</p:attrName>
                                        </p:attrNameLst>
                                      </p:cBhvr>
                                      <p:to>
                                        <p:clrVal>
                                          <a:schemeClr val="accent2"/>
                                        </p:clrVal>
                                      </p:to>
                                    </p:set>
                                    <p:set>
                                      <p:cBhvr>
                                        <p:cTn id="14" dur="1500" fill="hold"/>
                                        <p:tgtEl>
                                          <p:spTgt spid="3">
                                            <p:txEl>
                                              <p:pRg st="0" end="0"/>
                                            </p:txEl>
                                          </p:spTgt>
                                        </p:tgtEl>
                                        <p:attrNameLst>
                                          <p:attrName>fill.type</p:attrName>
                                        </p:attrNameLst>
                                      </p:cBhvr>
                                      <p:to>
                                        <p:strVal val="solid"/>
                                      </p:to>
                                    </p:set>
                                  </p:childTnLst>
                                </p:cTn>
                              </p:par>
                            </p:childTnLst>
                          </p:cTn>
                        </p:par>
                        <p:par>
                          <p:cTn id="15" fill="hold">
                            <p:stCondLst>
                              <p:cond delay="3440"/>
                            </p:stCondLst>
                            <p:childTnLst>
                              <p:par>
                                <p:cTn id="16" presetID="16" presetClass="emph" presetSubtype="0" fill="hold" grpId="0" nodeType="afterEffect">
                                  <p:stCondLst>
                                    <p:cond delay="0"/>
                                  </p:stCondLst>
                                  <p:iterate type="lt">
                                    <p:tmPct val="4000"/>
                                  </p:iterate>
                                  <p:childTnLst>
                                    <p:set>
                                      <p:cBhvr override="childStyle">
                                        <p:cTn id="17" dur="1500" fill="hold"/>
                                        <p:tgtEl>
                                          <p:spTgt spid="3">
                                            <p:txEl>
                                              <p:pRg st="1" end="1"/>
                                            </p:txEl>
                                          </p:spTgt>
                                        </p:tgtEl>
                                        <p:attrNameLst>
                                          <p:attrName>style.color</p:attrName>
                                        </p:attrNameLst>
                                      </p:cBhvr>
                                      <p:to>
                                        <p:clrVal>
                                          <a:schemeClr val="accent2"/>
                                        </p:clrVal>
                                      </p:to>
                                    </p:set>
                                    <p:set>
                                      <p:cBhvr>
                                        <p:cTn id="18" dur="1500" fill="hold"/>
                                        <p:tgtEl>
                                          <p:spTgt spid="3">
                                            <p:txEl>
                                              <p:pRg st="1" end="1"/>
                                            </p:txEl>
                                          </p:spTgt>
                                        </p:tgtEl>
                                        <p:attrNameLst>
                                          <p:attrName>fillcolor</p:attrName>
                                        </p:attrNameLst>
                                      </p:cBhvr>
                                      <p:to>
                                        <p:clrVal>
                                          <a:schemeClr val="accent2"/>
                                        </p:clrVal>
                                      </p:to>
                                    </p:set>
                                    <p:set>
                                      <p:cBhvr>
                                        <p:cTn id="19" dur="1500" fill="hold"/>
                                        <p:tgtEl>
                                          <p:spTgt spid="3">
                                            <p:txEl>
                                              <p:pRg st="1" end="1"/>
                                            </p:txEl>
                                          </p:spTgt>
                                        </p:tgtEl>
                                        <p:attrNameLst>
                                          <p:attrName>fill.type</p:attrName>
                                        </p:attrNameLst>
                                      </p:cBhvr>
                                      <p:to>
                                        <p:strVal val="solid"/>
                                      </p:to>
                                    </p:set>
                                  </p:childTnLst>
                                </p:cTn>
                              </p:par>
                            </p:childTnLst>
                          </p:cTn>
                        </p:par>
                        <p:par>
                          <p:cTn id="20" fill="hold">
                            <p:stCondLst>
                              <p:cond delay="8240"/>
                            </p:stCondLst>
                            <p:childTnLst>
                              <p:par>
                                <p:cTn id="21" presetID="16" presetClass="emph" presetSubtype="0" fill="hold" grpId="0" nodeType="afterEffect">
                                  <p:stCondLst>
                                    <p:cond delay="0"/>
                                  </p:stCondLst>
                                  <p:iterate type="lt">
                                    <p:tmPct val="4000"/>
                                  </p:iterate>
                                  <p:childTnLst>
                                    <p:set>
                                      <p:cBhvr override="childStyle">
                                        <p:cTn id="22" dur="1500" fill="hold"/>
                                        <p:tgtEl>
                                          <p:spTgt spid="3">
                                            <p:txEl>
                                              <p:pRg st="2" end="2"/>
                                            </p:txEl>
                                          </p:spTgt>
                                        </p:tgtEl>
                                        <p:attrNameLst>
                                          <p:attrName>style.color</p:attrName>
                                        </p:attrNameLst>
                                      </p:cBhvr>
                                      <p:to>
                                        <p:clrVal>
                                          <a:schemeClr val="accent2"/>
                                        </p:clrVal>
                                      </p:to>
                                    </p:set>
                                    <p:set>
                                      <p:cBhvr>
                                        <p:cTn id="23" dur="1500" fill="hold"/>
                                        <p:tgtEl>
                                          <p:spTgt spid="3">
                                            <p:txEl>
                                              <p:pRg st="2" end="2"/>
                                            </p:txEl>
                                          </p:spTgt>
                                        </p:tgtEl>
                                        <p:attrNameLst>
                                          <p:attrName>fillcolor</p:attrName>
                                        </p:attrNameLst>
                                      </p:cBhvr>
                                      <p:to>
                                        <p:clrVal>
                                          <a:schemeClr val="accent2"/>
                                        </p:clrVal>
                                      </p:to>
                                    </p:set>
                                    <p:set>
                                      <p:cBhvr>
                                        <p:cTn id="24" dur="1500" fill="hold"/>
                                        <p:tgtEl>
                                          <p:spTgt spid="3">
                                            <p:txEl>
                                              <p:pRg st="2" end="2"/>
                                            </p:txEl>
                                          </p:spTgt>
                                        </p:tgtEl>
                                        <p:attrNameLst>
                                          <p:attrName>fill.type</p:attrName>
                                        </p:attrNameLst>
                                      </p:cBhvr>
                                      <p:to>
                                        <p:strVal val="solid"/>
                                      </p:to>
                                    </p:set>
                                  </p:childTnLst>
                                </p:cTn>
                              </p:par>
                            </p:childTnLst>
                          </p:cTn>
                        </p:par>
                        <p:par>
                          <p:cTn id="25" fill="hold">
                            <p:stCondLst>
                              <p:cond delay="12740"/>
                            </p:stCondLst>
                            <p:childTnLst>
                              <p:par>
                                <p:cTn id="26" presetID="16" presetClass="emph" presetSubtype="0" fill="hold" grpId="0" nodeType="afterEffect">
                                  <p:stCondLst>
                                    <p:cond delay="0"/>
                                  </p:stCondLst>
                                  <p:iterate type="lt">
                                    <p:tmPct val="4000"/>
                                  </p:iterate>
                                  <p:childTnLst>
                                    <p:set>
                                      <p:cBhvr override="childStyle">
                                        <p:cTn id="27" dur="1500" fill="hold"/>
                                        <p:tgtEl>
                                          <p:spTgt spid="3">
                                            <p:txEl>
                                              <p:pRg st="3" end="3"/>
                                            </p:txEl>
                                          </p:spTgt>
                                        </p:tgtEl>
                                        <p:attrNameLst>
                                          <p:attrName>style.color</p:attrName>
                                        </p:attrNameLst>
                                      </p:cBhvr>
                                      <p:to>
                                        <p:clrVal>
                                          <a:schemeClr val="accent2"/>
                                        </p:clrVal>
                                      </p:to>
                                    </p:set>
                                    <p:set>
                                      <p:cBhvr>
                                        <p:cTn id="28" dur="1500" fill="hold"/>
                                        <p:tgtEl>
                                          <p:spTgt spid="3">
                                            <p:txEl>
                                              <p:pRg st="3" end="3"/>
                                            </p:txEl>
                                          </p:spTgt>
                                        </p:tgtEl>
                                        <p:attrNameLst>
                                          <p:attrName>fillcolor</p:attrName>
                                        </p:attrNameLst>
                                      </p:cBhvr>
                                      <p:to>
                                        <p:clrVal>
                                          <a:schemeClr val="accent2"/>
                                        </p:clrVal>
                                      </p:to>
                                    </p:set>
                                    <p:set>
                                      <p:cBhvr>
                                        <p:cTn id="29" dur="1500" fill="hold"/>
                                        <p:tgtEl>
                                          <p:spTgt spid="3">
                                            <p:txEl>
                                              <p:pRg st="3" end="3"/>
                                            </p:txEl>
                                          </p:spTgt>
                                        </p:tgtEl>
                                        <p:attrNameLst>
                                          <p:attrName>fill.type</p:attrName>
                                        </p:attrNameLst>
                                      </p:cBhvr>
                                      <p:to>
                                        <p:strVal val="solid"/>
                                      </p:to>
                                    </p:set>
                                  </p:childTnLst>
                                </p:cTn>
                              </p:par>
                            </p:childTnLst>
                          </p:cTn>
                        </p:par>
                        <p:par>
                          <p:cTn id="30" fill="hold">
                            <p:stCondLst>
                              <p:cond delay="16280"/>
                            </p:stCondLst>
                            <p:childTnLst>
                              <p:par>
                                <p:cTn id="31" presetID="16" presetClass="emph" presetSubtype="0" fill="hold" grpId="0" nodeType="afterEffect">
                                  <p:stCondLst>
                                    <p:cond delay="0"/>
                                  </p:stCondLst>
                                  <p:iterate type="lt">
                                    <p:tmPct val="4000"/>
                                  </p:iterate>
                                  <p:childTnLst>
                                    <p:set>
                                      <p:cBhvr override="childStyle">
                                        <p:cTn id="32" dur="1500" fill="hold"/>
                                        <p:tgtEl>
                                          <p:spTgt spid="3">
                                            <p:txEl>
                                              <p:pRg st="4" end="4"/>
                                            </p:txEl>
                                          </p:spTgt>
                                        </p:tgtEl>
                                        <p:attrNameLst>
                                          <p:attrName>style.color</p:attrName>
                                        </p:attrNameLst>
                                      </p:cBhvr>
                                      <p:to>
                                        <p:clrVal>
                                          <a:schemeClr val="accent2"/>
                                        </p:clrVal>
                                      </p:to>
                                    </p:set>
                                    <p:set>
                                      <p:cBhvr>
                                        <p:cTn id="33" dur="1500" fill="hold"/>
                                        <p:tgtEl>
                                          <p:spTgt spid="3">
                                            <p:txEl>
                                              <p:pRg st="4" end="4"/>
                                            </p:txEl>
                                          </p:spTgt>
                                        </p:tgtEl>
                                        <p:attrNameLst>
                                          <p:attrName>fillcolor</p:attrName>
                                        </p:attrNameLst>
                                      </p:cBhvr>
                                      <p:to>
                                        <p:clrVal>
                                          <a:schemeClr val="accent2"/>
                                        </p:clrVal>
                                      </p:to>
                                    </p:set>
                                    <p:set>
                                      <p:cBhvr>
                                        <p:cTn id="34" dur="1500" fill="hold"/>
                                        <p:tgtEl>
                                          <p:spTgt spid="3">
                                            <p:txEl>
                                              <p:pRg st="4" end="4"/>
                                            </p:txEl>
                                          </p:spTgt>
                                        </p:tgtEl>
                                        <p:attrNameLst>
                                          <p:attrName>fill.type</p:attrName>
                                        </p:attrNameLst>
                                      </p:cBhvr>
                                      <p:to>
                                        <p:strVal val="solid"/>
                                      </p:to>
                                    </p:set>
                                  </p:childTnLst>
                                </p:cTn>
                              </p:par>
                            </p:childTnLst>
                          </p:cTn>
                        </p:par>
                        <p:par>
                          <p:cTn id="35" fill="hold">
                            <p:stCondLst>
                              <p:cond delay="21380"/>
                            </p:stCondLst>
                            <p:childTnLst>
                              <p:par>
                                <p:cTn id="36" presetID="16" presetClass="emph" presetSubtype="0" fill="hold" grpId="0" nodeType="afterEffect">
                                  <p:stCondLst>
                                    <p:cond delay="0"/>
                                  </p:stCondLst>
                                  <p:iterate type="lt">
                                    <p:tmPct val="4000"/>
                                  </p:iterate>
                                  <p:childTnLst>
                                    <p:set>
                                      <p:cBhvr override="childStyle">
                                        <p:cTn id="37" dur="1500" fill="hold"/>
                                        <p:tgtEl>
                                          <p:spTgt spid="3">
                                            <p:txEl>
                                              <p:pRg st="5" end="5"/>
                                            </p:txEl>
                                          </p:spTgt>
                                        </p:tgtEl>
                                        <p:attrNameLst>
                                          <p:attrName>style.color</p:attrName>
                                        </p:attrNameLst>
                                      </p:cBhvr>
                                      <p:to>
                                        <p:clrVal>
                                          <a:schemeClr val="accent2"/>
                                        </p:clrVal>
                                      </p:to>
                                    </p:set>
                                    <p:set>
                                      <p:cBhvr>
                                        <p:cTn id="38" dur="1500" fill="hold"/>
                                        <p:tgtEl>
                                          <p:spTgt spid="3">
                                            <p:txEl>
                                              <p:pRg st="5" end="5"/>
                                            </p:txEl>
                                          </p:spTgt>
                                        </p:tgtEl>
                                        <p:attrNameLst>
                                          <p:attrName>fillcolor</p:attrName>
                                        </p:attrNameLst>
                                      </p:cBhvr>
                                      <p:to>
                                        <p:clrVal>
                                          <a:schemeClr val="accent2"/>
                                        </p:clrVal>
                                      </p:to>
                                    </p:set>
                                    <p:set>
                                      <p:cBhvr>
                                        <p:cTn id="39" dur="1500" fill="hold"/>
                                        <p:tgtEl>
                                          <p:spTgt spid="3">
                                            <p:txEl>
                                              <p:pRg st="5" end="5"/>
                                            </p:txEl>
                                          </p:spTgt>
                                        </p:tgtEl>
                                        <p:attrNameLst>
                                          <p:attrName>fill.type</p:attrName>
                                        </p:attrNameLst>
                                      </p:cBhvr>
                                      <p:to>
                                        <p:strVal val="solid"/>
                                      </p:to>
                                    </p:set>
                                  </p:childTnLst>
                                </p:cTn>
                              </p:par>
                            </p:childTnLst>
                          </p:cTn>
                        </p:par>
                        <p:par>
                          <p:cTn id="40" fill="hold">
                            <p:stCondLst>
                              <p:cond delay="25100"/>
                            </p:stCondLst>
                            <p:childTnLst>
                              <p:par>
                                <p:cTn id="41" presetID="16" presetClass="emph" presetSubtype="0" fill="hold" grpId="0" nodeType="afterEffect">
                                  <p:stCondLst>
                                    <p:cond delay="0"/>
                                  </p:stCondLst>
                                  <p:iterate type="lt">
                                    <p:tmPct val="4000"/>
                                  </p:iterate>
                                  <p:childTnLst>
                                    <p:set>
                                      <p:cBhvr override="childStyle">
                                        <p:cTn id="42" dur="1500" fill="hold"/>
                                        <p:tgtEl>
                                          <p:spTgt spid="3">
                                            <p:txEl>
                                              <p:pRg st="6" end="6"/>
                                            </p:txEl>
                                          </p:spTgt>
                                        </p:tgtEl>
                                        <p:attrNameLst>
                                          <p:attrName>style.color</p:attrName>
                                        </p:attrNameLst>
                                      </p:cBhvr>
                                      <p:to>
                                        <p:clrVal>
                                          <a:schemeClr val="accent2"/>
                                        </p:clrVal>
                                      </p:to>
                                    </p:set>
                                    <p:set>
                                      <p:cBhvr>
                                        <p:cTn id="43" dur="1500" fill="hold"/>
                                        <p:tgtEl>
                                          <p:spTgt spid="3">
                                            <p:txEl>
                                              <p:pRg st="6" end="6"/>
                                            </p:txEl>
                                          </p:spTgt>
                                        </p:tgtEl>
                                        <p:attrNameLst>
                                          <p:attrName>fillcolor</p:attrName>
                                        </p:attrNameLst>
                                      </p:cBhvr>
                                      <p:to>
                                        <p:clrVal>
                                          <a:schemeClr val="accent2"/>
                                        </p:clrVal>
                                      </p:to>
                                    </p:set>
                                    <p:set>
                                      <p:cBhvr>
                                        <p:cTn id="44" dur="1500" fill="hold"/>
                                        <p:tgtEl>
                                          <p:spTgt spid="3">
                                            <p:txEl>
                                              <p:pRg st="6" end="6"/>
                                            </p:txEl>
                                          </p:spTgt>
                                        </p:tgtEl>
                                        <p:attrNameLst>
                                          <p:attrName>fill.type</p:attrName>
                                        </p:attrNameLst>
                                      </p:cBhvr>
                                      <p:to>
                                        <p:strVal val="solid"/>
                                      </p:to>
                                    </p:set>
                                  </p:childTnLst>
                                </p:cTn>
                              </p:par>
                            </p:childTnLst>
                          </p:cTn>
                        </p:par>
                        <p:par>
                          <p:cTn id="45" fill="hold">
                            <p:stCondLst>
                              <p:cond delay="28280"/>
                            </p:stCondLst>
                            <p:childTnLst>
                              <p:par>
                                <p:cTn id="46" presetID="16" presetClass="emph" presetSubtype="0" fill="hold" grpId="0" nodeType="afterEffect">
                                  <p:stCondLst>
                                    <p:cond delay="0"/>
                                  </p:stCondLst>
                                  <p:iterate type="lt">
                                    <p:tmPct val="4000"/>
                                  </p:iterate>
                                  <p:childTnLst>
                                    <p:set>
                                      <p:cBhvr override="childStyle">
                                        <p:cTn id="47" dur="1500" fill="hold"/>
                                        <p:tgtEl>
                                          <p:spTgt spid="3">
                                            <p:txEl>
                                              <p:pRg st="7" end="7"/>
                                            </p:txEl>
                                          </p:spTgt>
                                        </p:tgtEl>
                                        <p:attrNameLst>
                                          <p:attrName>style.color</p:attrName>
                                        </p:attrNameLst>
                                      </p:cBhvr>
                                      <p:to>
                                        <p:clrVal>
                                          <a:schemeClr val="accent2"/>
                                        </p:clrVal>
                                      </p:to>
                                    </p:set>
                                    <p:set>
                                      <p:cBhvr>
                                        <p:cTn id="48" dur="1500" fill="hold"/>
                                        <p:tgtEl>
                                          <p:spTgt spid="3">
                                            <p:txEl>
                                              <p:pRg st="7" end="7"/>
                                            </p:txEl>
                                          </p:spTgt>
                                        </p:tgtEl>
                                        <p:attrNameLst>
                                          <p:attrName>fillcolor</p:attrName>
                                        </p:attrNameLst>
                                      </p:cBhvr>
                                      <p:to>
                                        <p:clrVal>
                                          <a:schemeClr val="accent2"/>
                                        </p:clrVal>
                                      </p:to>
                                    </p:set>
                                    <p:set>
                                      <p:cBhvr>
                                        <p:cTn id="49" dur="1500" fill="hold"/>
                                        <p:tgtEl>
                                          <p:spTgt spid="3">
                                            <p:txEl>
                                              <p:pRg st="7" end="7"/>
                                            </p:txEl>
                                          </p:spTgt>
                                        </p:tgtEl>
                                        <p:attrNameLst>
                                          <p:attrName>fill.type</p:attrName>
                                        </p:attrNameLst>
                                      </p:cBhvr>
                                      <p:to>
                                        <p:strVal val="solid"/>
                                      </p:to>
                                    </p:set>
                                  </p:childTnLst>
                                </p:cTn>
                              </p:par>
                            </p:childTnLst>
                          </p:cTn>
                        </p:par>
                        <p:par>
                          <p:cTn id="50" fill="hold">
                            <p:stCondLst>
                              <p:cond delay="31700"/>
                            </p:stCondLst>
                            <p:childTnLst>
                              <p:par>
                                <p:cTn id="51" presetID="16" presetClass="emph" presetSubtype="0" fill="hold" grpId="0" nodeType="afterEffect">
                                  <p:stCondLst>
                                    <p:cond delay="0"/>
                                  </p:stCondLst>
                                  <p:iterate type="lt">
                                    <p:tmPct val="4000"/>
                                  </p:iterate>
                                  <p:childTnLst>
                                    <p:set>
                                      <p:cBhvr override="childStyle">
                                        <p:cTn id="52" dur="1500" fill="hold"/>
                                        <p:tgtEl>
                                          <p:spTgt spid="3">
                                            <p:txEl>
                                              <p:pRg st="8" end="8"/>
                                            </p:txEl>
                                          </p:spTgt>
                                        </p:tgtEl>
                                        <p:attrNameLst>
                                          <p:attrName>style.color</p:attrName>
                                        </p:attrNameLst>
                                      </p:cBhvr>
                                      <p:to>
                                        <p:clrVal>
                                          <a:schemeClr val="accent2"/>
                                        </p:clrVal>
                                      </p:to>
                                    </p:set>
                                    <p:set>
                                      <p:cBhvr>
                                        <p:cTn id="53" dur="1500" fill="hold"/>
                                        <p:tgtEl>
                                          <p:spTgt spid="3">
                                            <p:txEl>
                                              <p:pRg st="8" end="8"/>
                                            </p:txEl>
                                          </p:spTgt>
                                        </p:tgtEl>
                                        <p:attrNameLst>
                                          <p:attrName>fillcolor</p:attrName>
                                        </p:attrNameLst>
                                      </p:cBhvr>
                                      <p:to>
                                        <p:clrVal>
                                          <a:schemeClr val="accent2"/>
                                        </p:clrVal>
                                      </p:to>
                                    </p:set>
                                    <p:set>
                                      <p:cBhvr>
                                        <p:cTn id="54" dur="1500" fill="hold"/>
                                        <p:tgtEl>
                                          <p:spTgt spid="3">
                                            <p:txEl>
                                              <p:pRg st="8" end="8"/>
                                            </p:txEl>
                                          </p:spTgt>
                                        </p:tgtEl>
                                        <p:attrNameLst>
                                          <p:attrName>fill.type</p:attrName>
                                        </p:attrNameLst>
                                      </p:cBhvr>
                                      <p:to>
                                        <p:strVal val="solid"/>
                                      </p:to>
                                    </p:set>
                                  </p:childTnLst>
                                </p:cTn>
                              </p:par>
                            </p:childTnLst>
                          </p:cTn>
                        </p:par>
                        <p:par>
                          <p:cTn id="55" fill="hold">
                            <p:stCondLst>
                              <p:cond delay="35960"/>
                            </p:stCondLst>
                            <p:childTnLst>
                              <p:par>
                                <p:cTn id="56" presetID="16" presetClass="emph" presetSubtype="0" fill="hold" grpId="0" nodeType="afterEffect">
                                  <p:stCondLst>
                                    <p:cond delay="0"/>
                                  </p:stCondLst>
                                  <p:iterate type="lt">
                                    <p:tmPct val="4000"/>
                                  </p:iterate>
                                  <p:childTnLst>
                                    <p:set>
                                      <p:cBhvr override="childStyle">
                                        <p:cTn id="57" dur="1500" fill="hold"/>
                                        <p:tgtEl>
                                          <p:spTgt spid="3">
                                            <p:txEl>
                                              <p:pRg st="9" end="9"/>
                                            </p:txEl>
                                          </p:spTgt>
                                        </p:tgtEl>
                                        <p:attrNameLst>
                                          <p:attrName>style.color</p:attrName>
                                        </p:attrNameLst>
                                      </p:cBhvr>
                                      <p:to>
                                        <p:clrVal>
                                          <a:schemeClr val="accent2"/>
                                        </p:clrVal>
                                      </p:to>
                                    </p:set>
                                    <p:set>
                                      <p:cBhvr>
                                        <p:cTn id="58" dur="1500" fill="hold"/>
                                        <p:tgtEl>
                                          <p:spTgt spid="3">
                                            <p:txEl>
                                              <p:pRg st="9" end="9"/>
                                            </p:txEl>
                                          </p:spTgt>
                                        </p:tgtEl>
                                        <p:attrNameLst>
                                          <p:attrName>fillcolor</p:attrName>
                                        </p:attrNameLst>
                                      </p:cBhvr>
                                      <p:to>
                                        <p:clrVal>
                                          <a:schemeClr val="accent2"/>
                                        </p:clrVal>
                                      </p:to>
                                    </p:set>
                                    <p:set>
                                      <p:cBhvr>
                                        <p:cTn id="59" dur="1500" fill="hold"/>
                                        <p:tgtEl>
                                          <p:spTgt spid="3">
                                            <p:txEl>
                                              <p:pRg st="9" end="9"/>
                                            </p:txEl>
                                          </p:spTgt>
                                        </p:tgtEl>
                                        <p:attrNameLst>
                                          <p:attrName>fill.type</p:attrName>
                                        </p:attrNameLst>
                                      </p:cBhvr>
                                      <p:to>
                                        <p:strVal val="solid"/>
                                      </p:to>
                                    </p:set>
                                  </p:childTnLst>
                                </p:cTn>
                              </p:par>
                            </p:childTnLst>
                          </p:cTn>
                        </p:par>
                        <p:par>
                          <p:cTn id="60" fill="hold">
                            <p:stCondLst>
                              <p:cond delay="39320"/>
                            </p:stCondLst>
                            <p:childTnLst>
                              <p:par>
                                <p:cTn id="61" presetID="16" presetClass="emph" presetSubtype="0" fill="hold" grpId="0" nodeType="afterEffect">
                                  <p:stCondLst>
                                    <p:cond delay="0"/>
                                  </p:stCondLst>
                                  <p:iterate type="lt">
                                    <p:tmPct val="4000"/>
                                  </p:iterate>
                                  <p:childTnLst>
                                    <p:set>
                                      <p:cBhvr override="childStyle">
                                        <p:cTn id="62" dur="1500" fill="hold"/>
                                        <p:tgtEl>
                                          <p:spTgt spid="3">
                                            <p:txEl>
                                              <p:pRg st="10" end="10"/>
                                            </p:txEl>
                                          </p:spTgt>
                                        </p:tgtEl>
                                        <p:attrNameLst>
                                          <p:attrName>style.color</p:attrName>
                                        </p:attrNameLst>
                                      </p:cBhvr>
                                      <p:to>
                                        <p:clrVal>
                                          <a:schemeClr val="accent2"/>
                                        </p:clrVal>
                                      </p:to>
                                    </p:set>
                                    <p:set>
                                      <p:cBhvr>
                                        <p:cTn id="63" dur="1500" fill="hold"/>
                                        <p:tgtEl>
                                          <p:spTgt spid="3">
                                            <p:txEl>
                                              <p:pRg st="10" end="10"/>
                                            </p:txEl>
                                          </p:spTgt>
                                        </p:tgtEl>
                                        <p:attrNameLst>
                                          <p:attrName>fillcolor</p:attrName>
                                        </p:attrNameLst>
                                      </p:cBhvr>
                                      <p:to>
                                        <p:clrVal>
                                          <a:schemeClr val="accent2"/>
                                        </p:clrVal>
                                      </p:to>
                                    </p:set>
                                    <p:set>
                                      <p:cBhvr>
                                        <p:cTn id="64" dur="1500" fill="hold"/>
                                        <p:tgtEl>
                                          <p:spTgt spid="3">
                                            <p:txEl>
                                              <p:pRg st="10" end="10"/>
                                            </p:txEl>
                                          </p:spTgt>
                                        </p:tgtEl>
                                        <p:attrNameLst>
                                          <p:attrName>fill.type</p:attrName>
                                        </p:attrNameLst>
                                      </p:cBhvr>
                                      <p:to>
                                        <p:strVal val="solid"/>
                                      </p:to>
                                    </p:set>
                                  </p:childTnLst>
                                </p:cTn>
                              </p:par>
                            </p:childTnLst>
                          </p:cTn>
                        </p:par>
                        <p:par>
                          <p:cTn id="65" fill="hold">
                            <p:stCondLst>
                              <p:cond delay="42140"/>
                            </p:stCondLst>
                            <p:childTnLst>
                              <p:par>
                                <p:cTn id="66" presetID="16" presetClass="emph" presetSubtype="0" fill="hold" grpId="0" nodeType="afterEffect">
                                  <p:stCondLst>
                                    <p:cond delay="0"/>
                                  </p:stCondLst>
                                  <p:iterate type="lt">
                                    <p:tmPct val="4000"/>
                                  </p:iterate>
                                  <p:childTnLst>
                                    <p:set>
                                      <p:cBhvr override="childStyle">
                                        <p:cTn id="67" dur="1500" fill="hold"/>
                                        <p:tgtEl>
                                          <p:spTgt spid="3">
                                            <p:txEl>
                                              <p:pRg st="11" end="11"/>
                                            </p:txEl>
                                          </p:spTgt>
                                        </p:tgtEl>
                                        <p:attrNameLst>
                                          <p:attrName>style.color</p:attrName>
                                        </p:attrNameLst>
                                      </p:cBhvr>
                                      <p:to>
                                        <p:clrVal>
                                          <a:schemeClr val="accent2"/>
                                        </p:clrVal>
                                      </p:to>
                                    </p:set>
                                    <p:set>
                                      <p:cBhvr>
                                        <p:cTn id="68" dur="1500" fill="hold"/>
                                        <p:tgtEl>
                                          <p:spTgt spid="3">
                                            <p:txEl>
                                              <p:pRg st="11" end="11"/>
                                            </p:txEl>
                                          </p:spTgt>
                                        </p:tgtEl>
                                        <p:attrNameLst>
                                          <p:attrName>fillcolor</p:attrName>
                                        </p:attrNameLst>
                                      </p:cBhvr>
                                      <p:to>
                                        <p:clrVal>
                                          <a:schemeClr val="accent2"/>
                                        </p:clrVal>
                                      </p:to>
                                    </p:set>
                                    <p:set>
                                      <p:cBhvr>
                                        <p:cTn id="69" dur="1500" fill="hold"/>
                                        <p:tgtEl>
                                          <p:spTgt spid="3">
                                            <p:txEl>
                                              <p:pRg st="11" end="11"/>
                                            </p:txEl>
                                          </p:spTgt>
                                        </p:tgtEl>
                                        <p:attrNameLst>
                                          <p:attrName>fill.type</p:attrName>
                                        </p:attrNameLst>
                                      </p:cBhvr>
                                      <p:to>
                                        <p:strVal val="solid"/>
                                      </p:to>
                                    </p:set>
                                  </p:childTnLst>
                                </p:cTn>
                              </p:par>
                            </p:childTnLst>
                          </p:cTn>
                        </p:par>
                        <p:par>
                          <p:cTn id="70" fill="hold">
                            <p:stCondLst>
                              <p:cond delay="46220"/>
                            </p:stCondLst>
                            <p:childTnLst>
                              <p:par>
                                <p:cTn id="71" presetID="16" presetClass="emph" presetSubtype="0" fill="hold" grpId="0" nodeType="afterEffect">
                                  <p:stCondLst>
                                    <p:cond delay="0"/>
                                  </p:stCondLst>
                                  <p:iterate type="lt">
                                    <p:tmPct val="4000"/>
                                  </p:iterate>
                                  <p:childTnLst>
                                    <p:set>
                                      <p:cBhvr override="childStyle">
                                        <p:cTn id="72" dur="1500" fill="hold"/>
                                        <p:tgtEl>
                                          <p:spTgt spid="3">
                                            <p:txEl>
                                              <p:pRg st="12" end="12"/>
                                            </p:txEl>
                                          </p:spTgt>
                                        </p:tgtEl>
                                        <p:attrNameLst>
                                          <p:attrName>style.color</p:attrName>
                                        </p:attrNameLst>
                                      </p:cBhvr>
                                      <p:to>
                                        <p:clrVal>
                                          <a:schemeClr val="accent2"/>
                                        </p:clrVal>
                                      </p:to>
                                    </p:set>
                                    <p:set>
                                      <p:cBhvr>
                                        <p:cTn id="73" dur="1500" fill="hold"/>
                                        <p:tgtEl>
                                          <p:spTgt spid="3">
                                            <p:txEl>
                                              <p:pRg st="12" end="12"/>
                                            </p:txEl>
                                          </p:spTgt>
                                        </p:tgtEl>
                                        <p:attrNameLst>
                                          <p:attrName>fillcolor</p:attrName>
                                        </p:attrNameLst>
                                      </p:cBhvr>
                                      <p:to>
                                        <p:clrVal>
                                          <a:schemeClr val="accent2"/>
                                        </p:clrVal>
                                      </p:to>
                                    </p:set>
                                    <p:set>
                                      <p:cBhvr>
                                        <p:cTn id="74" dur="1500" fill="hold"/>
                                        <p:tgtEl>
                                          <p:spTgt spid="3">
                                            <p:txEl>
                                              <p:pRg st="12" end="12"/>
                                            </p:txEl>
                                          </p:spTgt>
                                        </p:tgtEl>
                                        <p:attrNameLst>
                                          <p:attrName>fill.type</p:attrName>
                                        </p:attrNameLst>
                                      </p:cBhvr>
                                      <p:to>
                                        <p:strVal val="solid"/>
                                      </p:to>
                                    </p:set>
                                  </p:childTnLst>
                                </p:cTn>
                              </p:par>
                            </p:childTnLst>
                          </p:cTn>
                        </p:par>
                        <p:par>
                          <p:cTn id="75" fill="hold">
                            <p:stCondLst>
                              <p:cond delay="50480"/>
                            </p:stCondLst>
                            <p:childTnLst>
                              <p:par>
                                <p:cTn id="76" presetID="16" presetClass="emph" presetSubtype="0" fill="hold" grpId="0" nodeType="afterEffect">
                                  <p:stCondLst>
                                    <p:cond delay="0"/>
                                  </p:stCondLst>
                                  <p:iterate type="lt">
                                    <p:tmPct val="4000"/>
                                  </p:iterate>
                                  <p:childTnLst>
                                    <p:set>
                                      <p:cBhvr override="childStyle">
                                        <p:cTn id="77" dur="1500" fill="hold"/>
                                        <p:tgtEl>
                                          <p:spTgt spid="3">
                                            <p:txEl>
                                              <p:pRg st="13" end="13"/>
                                            </p:txEl>
                                          </p:spTgt>
                                        </p:tgtEl>
                                        <p:attrNameLst>
                                          <p:attrName>style.color</p:attrName>
                                        </p:attrNameLst>
                                      </p:cBhvr>
                                      <p:to>
                                        <p:clrVal>
                                          <a:schemeClr val="accent2"/>
                                        </p:clrVal>
                                      </p:to>
                                    </p:set>
                                    <p:set>
                                      <p:cBhvr>
                                        <p:cTn id="78" dur="1500" fill="hold"/>
                                        <p:tgtEl>
                                          <p:spTgt spid="3">
                                            <p:txEl>
                                              <p:pRg st="13" end="13"/>
                                            </p:txEl>
                                          </p:spTgt>
                                        </p:tgtEl>
                                        <p:attrNameLst>
                                          <p:attrName>fillcolor</p:attrName>
                                        </p:attrNameLst>
                                      </p:cBhvr>
                                      <p:to>
                                        <p:clrVal>
                                          <a:schemeClr val="accent2"/>
                                        </p:clrVal>
                                      </p:to>
                                    </p:set>
                                    <p:set>
                                      <p:cBhvr>
                                        <p:cTn id="79" dur="1500" fill="hold"/>
                                        <p:tgtEl>
                                          <p:spTgt spid="3">
                                            <p:txEl>
                                              <p:pRg st="13" end="13"/>
                                            </p:txEl>
                                          </p:spTgt>
                                        </p:tgtEl>
                                        <p:attrNameLst>
                                          <p:attrName>fill.type</p:attrName>
                                        </p:attrNameLst>
                                      </p:cBhvr>
                                      <p:to>
                                        <p:strVal val="solid"/>
                                      </p:to>
                                    </p:set>
                                  </p:childTnLst>
                                </p:cTn>
                              </p:par>
                            </p:childTnLst>
                          </p:cTn>
                        </p:par>
                        <p:par>
                          <p:cTn id="80" fill="hold">
                            <p:stCondLst>
                              <p:cond delay="54020"/>
                            </p:stCondLst>
                            <p:childTnLst>
                              <p:par>
                                <p:cTn id="81" presetID="16" presetClass="emph" presetSubtype="0" fill="hold" grpId="0" nodeType="afterEffect">
                                  <p:stCondLst>
                                    <p:cond delay="0"/>
                                  </p:stCondLst>
                                  <p:iterate type="lt">
                                    <p:tmPct val="4000"/>
                                  </p:iterate>
                                  <p:childTnLst>
                                    <p:set>
                                      <p:cBhvr override="childStyle">
                                        <p:cTn id="82" dur="1500" fill="hold"/>
                                        <p:tgtEl>
                                          <p:spTgt spid="3">
                                            <p:txEl>
                                              <p:pRg st="14" end="14"/>
                                            </p:txEl>
                                          </p:spTgt>
                                        </p:tgtEl>
                                        <p:attrNameLst>
                                          <p:attrName>style.color</p:attrName>
                                        </p:attrNameLst>
                                      </p:cBhvr>
                                      <p:to>
                                        <p:clrVal>
                                          <a:schemeClr val="accent2"/>
                                        </p:clrVal>
                                      </p:to>
                                    </p:set>
                                    <p:set>
                                      <p:cBhvr>
                                        <p:cTn id="83" dur="1500" fill="hold"/>
                                        <p:tgtEl>
                                          <p:spTgt spid="3">
                                            <p:txEl>
                                              <p:pRg st="14" end="14"/>
                                            </p:txEl>
                                          </p:spTgt>
                                        </p:tgtEl>
                                        <p:attrNameLst>
                                          <p:attrName>fillcolor</p:attrName>
                                        </p:attrNameLst>
                                      </p:cBhvr>
                                      <p:to>
                                        <p:clrVal>
                                          <a:schemeClr val="accent2"/>
                                        </p:clrVal>
                                      </p:to>
                                    </p:set>
                                    <p:set>
                                      <p:cBhvr>
                                        <p:cTn id="84" dur="1500" fill="hold"/>
                                        <p:tgtEl>
                                          <p:spTgt spid="3">
                                            <p:txEl>
                                              <p:pRg st="14" end="14"/>
                                            </p:txEl>
                                          </p:spTgt>
                                        </p:tgtEl>
                                        <p:attrNameLst>
                                          <p:attrName>fill.type</p:attrName>
                                        </p:attrNameLst>
                                      </p:cBhvr>
                                      <p:to>
                                        <p:strVal val="solid"/>
                                      </p:to>
                                    </p:set>
                                  </p:childTnLst>
                                </p:cTn>
                              </p:par>
                            </p:childTnLst>
                          </p:cTn>
                        </p:par>
                        <p:par>
                          <p:cTn id="85" fill="hold">
                            <p:stCondLst>
                              <p:cond delay="57440"/>
                            </p:stCondLst>
                            <p:childTnLst>
                              <p:par>
                                <p:cTn id="86" presetID="16" presetClass="emph" presetSubtype="0" fill="hold" grpId="0" nodeType="afterEffect">
                                  <p:stCondLst>
                                    <p:cond delay="0"/>
                                  </p:stCondLst>
                                  <p:iterate type="lt">
                                    <p:tmPct val="4000"/>
                                  </p:iterate>
                                  <p:childTnLst>
                                    <p:set>
                                      <p:cBhvr override="childStyle">
                                        <p:cTn id="87" dur="1500" fill="hold"/>
                                        <p:tgtEl>
                                          <p:spTgt spid="3">
                                            <p:txEl>
                                              <p:pRg st="15" end="15"/>
                                            </p:txEl>
                                          </p:spTgt>
                                        </p:tgtEl>
                                        <p:attrNameLst>
                                          <p:attrName>style.color</p:attrName>
                                        </p:attrNameLst>
                                      </p:cBhvr>
                                      <p:to>
                                        <p:clrVal>
                                          <a:schemeClr val="accent2"/>
                                        </p:clrVal>
                                      </p:to>
                                    </p:set>
                                    <p:set>
                                      <p:cBhvr>
                                        <p:cTn id="88" dur="1500" fill="hold"/>
                                        <p:tgtEl>
                                          <p:spTgt spid="3">
                                            <p:txEl>
                                              <p:pRg st="15" end="15"/>
                                            </p:txEl>
                                          </p:spTgt>
                                        </p:tgtEl>
                                        <p:attrNameLst>
                                          <p:attrName>fillcolor</p:attrName>
                                        </p:attrNameLst>
                                      </p:cBhvr>
                                      <p:to>
                                        <p:clrVal>
                                          <a:schemeClr val="accent2"/>
                                        </p:clrVal>
                                      </p:to>
                                    </p:set>
                                    <p:set>
                                      <p:cBhvr>
                                        <p:cTn id="89" dur="1500" fill="hold"/>
                                        <p:tgtEl>
                                          <p:spTgt spid="3">
                                            <p:txEl>
                                              <p:pRg st="15" end="15"/>
                                            </p:txEl>
                                          </p:spTgt>
                                        </p:tgtEl>
                                        <p:attrNameLst>
                                          <p:attrName>fill.type</p:attrName>
                                        </p:attrNameLst>
                                      </p:cBhvr>
                                      <p:to>
                                        <p:strVal val="solid"/>
                                      </p:to>
                                    </p:set>
                                  </p:childTnLst>
                                </p:cTn>
                              </p:par>
                            </p:childTnLst>
                          </p:cTn>
                        </p:par>
                        <p:par>
                          <p:cTn id="90" fill="hold">
                            <p:stCondLst>
                              <p:cond delay="61160"/>
                            </p:stCondLst>
                            <p:childTnLst>
                              <p:par>
                                <p:cTn id="91" presetID="16" presetClass="emph" presetSubtype="0" fill="hold" grpId="0" nodeType="afterEffect">
                                  <p:stCondLst>
                                    <p:cond delay="0"/>
                                  </p:stCondLst>
                                  <p:iterate type="lt">
                                    <p:tmPct val="4000"/>
                                  </p:iterate>
                                  <p:childTnLst>
                                    <p:set>
                                      <p:cBhvr override="childStyle">
                                        <p:cTn id="92" dur="1500" fill="hold"/>
                                        <p:tgtEl>
                                          <p:spTgt spid="3">
                                            <p:txEl>
                                              <p:pRg st="16" end="16"/>
                                            </p:txEl>
                                          </p:spTgt>
                                        </p:tgtEl>
                                        <p:attrNameLst>
                                          <p:attrName>style.color</p:attrName>
                                        </p:attrNameLst>
                                      </p:cBhvr>
                                      <p:to>
                                        <p:clrVal>
                                          <a:schemeClr val="accent2"/>
                                        </p:clrVal>
                                      </p:to>
                                    </p:set>
                                    <p:set>
                                      <p:cBhvr>
                                        <p:cTn id="93" dur="1500" fill="hold"/>
                                        <p:tgtEl>
                                          <p:spTgt spid="3">
                                            <p:txEl>
                                              <p:pRg st="16" end="16"/>
                                            </p:txEl>
                                          </p:spTgt>
                                        </p:tgtEl>
                                        <p:attrNameLst>
                                          <p:attrName>fillcolor</p:attrName>
                                        </p:attrNameLst>
                                      </p:cBhvr>
                                      <p:to>
                                        <p:clrVal>
                                          <a:schemeClr val="accent2"/>
                                        </p:clrVal>
                                      </p:to>
                                    </p:set>
                                    <p:set>
                                      <p:cBhvr>
                                        <p:cTn id="94" dur="1500" fill="hold"/>
                                        <p:tgtEl>
                                          <p:spTgt spid="3">
                                            <p:txEl>
                                              <p:pRg st="16" end="16"/>
                                            </p:txEl>
                                          </p:spTgt>
                                        </p:tgtEl>
                                        <p:attrNameLst>
                                          <p:attrName>fill.type</p:attrName>
                                        </p:attrNameLst>
                                      </p:cBhvr>
                                      <p:to>
                                        <p:strVal val="solid"/>
                                      </p:to>
                                    </p:set>
                                  </p:childTnLst>
                                </p:cTn>
                              </p:par>
                            </p:childTnLst>
                          </p:cTn>
                        </p:par>
                        <p:par>
                          <p:cTn id="95" fill="hold">
                            <p:stCondLst>
                              <p:cond delay="64760"/>
                            </p:stCondLst>
                            <p:childTnLst>
                              <p:par>
                                <p:cTn id="96" presetID="16" presetClass="emph" presetSubtype="0" fill="hold" grpId="0" nodeType="afterEffect">
                                  <p:stCondLst>
                                    <p:cond delay="0"/>
                                  </p:stCondLst>
                                  <p:iterate type="lt">
                                    <p:tmPct val="4000"/>
                                  </p:iterate>
                                  <p:childTnLst>
                                    <p:set>
                                      <p:cBhvr override="childStyle">
                                        <p:cTn id="97" dur="1500" fill="hold"/>
                                        <p:tgtEl>
                                          <p:spTgt spid="3">
                                            <p:txEl>
                                              <p:pRg st="17" end="17"/>
                                            </p:txEl>
                                          </p:spTgt>
                                        </p:tgtEl>
                                        <p:attrNameLst>
                                          <p:attrName>style.color</p:attrName>
                                        </p:attrNameLst>
                                      </p:cBhvr>
                                      <p:to>
                                        <p:clrVal>
                                          <a:schemeClr val="accent2"/>
                                        </p:clrVal>
                                      </p:to>
                                    </p:set>
                                    <p:set>
                                      <p:cBhvr>
                                        <p:cTn id="98" dur="1500" fill="hold"/>
                                        <p:tgtEl>
                                          <p:spTgt spid="3">
                                            <p:txEl>
                                              <p:pRg st="17" end="17"/>
                                            </p:txEl>
                                          </p:spTgt>
                                        </p:tgtEl>
                                        <p:attrNameLst>
                                          <p:attrName>fillcolor</p:attrName>
                                        </p:attrNameLst>
                                      </p:cBhvr>
                                      <p:to>
                                        <p:clrVal>
                                          <a:schemeClr val="accent2"/>
                                        </p:clrVal>
                                      </p:to>
                                    </p:set>
                                    <p:set>
                                      <p:cBhvr>
                                        <p:cTn id="99" dur="1500" fill="hold"/>
                                        <p:tgtEl>
                                          <p:spTgt spid="3">
                                            <p:txEl>
                                              <p:pRg st="17" end="17"/>
                                            </p:txEl>
                                          </p:spTgt>
                                        </p:tgtEl>
                                        <p:attrNameLst>
                                          <p:attrName>fill.type</p:attrName>
                                        </p:attrNameLst>
                                      </p:cBhvr>
                                      <p:to>
                                        <p:strVal val="solid"/>
                                      </p:to>
                                    </p:set>
                                  </p:childTnLst>
                                </p:cTn>
                              </p:par>
                            </p:childTnLst>
                          </p:cTn>
                        </p:par>
                        <p:par>
                          <p:cTn id="100" fill="hold">
                            <p:stCondLst>
                              <p:cond delay="66440"/>
                            </p:stCondLst>
                            <p:childTnLst>
                              <p:par>
                                <p:cTn id="101" presetID="16" presetClass="emph" presetSubtype="0" fill="hold" grpId="0" nodeType="afterEffect">
                                  <p:stCondLst>
                                    <p:cond delay="0"/>
                                  </p:stCondLst>
                                  <p:iterate type="lt">
                                    <p:tmPct val="4000"/>
                                  </p:iterate>
                                  <p:childTnLst>
                                    <p:set>
                                      <p:cBhvr override="childStyle">
                                        <p:cTn id="102" dur="1500" fill="hold"/>
                                        <p:tgtEl>
                                          <p:spTgt spid="3">
                                            <p:txEl>
                                              <p:pRg st="18" end="18"/>
                                            </p:txEl>
                                          </p:spTgt>
                                        </p:tgtEl>
                                        <p:attrNameLst>
                                          <p:attrName>style.color</p:attrName>
                                        </p:attrNameLst>
                                      </p:cBhvr>
                                      <p:to>
                                        <p:clrVal>
                                          <a:schemeClr val="accent2"/>
                                        </p:clrVal>
                                      </p:to>
                                    </p:set>
                                    <p:set>
                                      <p:cBhvr>
                                        <p:cTn id="103" dur="1500" fill="hold"/>
                                        <p:tgtEl>
                                          <p:spTgt spid="3">
                                            <p:txEl>
                                              <p:pRg st="18" end="18"/>
                                            </p:txEl>
                                          </p:spTgt>
                                        </p:tgtEl>
                                        <p:attrNameLst>
                                          <p:attrName>fillcolor</p:attrName>
                                        </p:attrNameLst>
                                      </p:cBhvr>
                                      <p:to>
                                        <p:clrVal>
                                          <a:schemeClr val="accent2"/>
                                        </p:clrVal>
                                      </p:to>
                                    </p:set>
                                    <p:set>
                                      <p:cBhvr>
                                        <p:cTn id="104" dur="1500" fill="hold"/>
                                        <p:tgtEl>
                                          <p:spTgt spid="3">
                                            <p:txEl>
                                              <p:pRg st="18" end="18"/>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305800" cy="609600"/>
          </a:xfrm>
        </p:spPr>
        <p:txBody>
          <a:bodyPr>
            <a:normAutofit fontScale="90000"/>
          </a:bodyPr>
          <a:lstStyle/>
          <a:p>
            <a:pPr algn="ctr"/>
            <a:r>
              <a:rPr lang="es-ES_tradnl" sz="4400" b="1" i="1" dirty="0" smtClean="0"/>
              <a:t>INFORMACIÓN </a:t>
            </a:r>
            <a:r>
              <a:rPr lang="es-ES_tradnl" sz="4400" b="1" i="1" dirty="0"/>
              <a:t>COMPILADA POR</a:t>
            </a:r>
            <a:r>
              <a:rPr lang="en-US" sz="4400" i="1" dirty="0"/>
              <a:t> </a:t>
            </a:r>
          </a:p>
        </p:txBody>
      </p:sp>
      <p:sp>
        <p:nvSpPr>
          <p:cNvPr id="3" name="TextBox 2"/>
          <p:cNvSpPr txBox="1"/>
          <p:nvPr/>
        </p:nvSpPr>
        <p:spPr>
          <a:xfrm>
            <a:off x="1371600" y="1447800"/>
            <a:ext cx="2895600" cy="954107"/>
          </a:xfrm>
          <a:prstGeom prst="rect">
            <a:avLst/>
          </a:prstGeom>
          <a:noFill/>
        </p:spPr>
        <p:txBody>
          <a:bodyPr wrap="square" rtlCol="0">
            <a:spAutoFit/>
          </a:bodyPr>
          <a:lstStyle/>
          <a:p>
            <a:r>
              <a:rPr lang="en-US" sz="2800" dirty="0" smtClean="0"/>
              <a:t>Sister Rosemary </a:t>
            </a:r>
          </a:p>
          <a:p>
            <a:r>
              <a:rPr lang="en-US" sz="2800" dirty="0" smtClean="0"/>
              <a:t>Everett, SNJM</a:t>
            </a:r>
          </a:p>
        </p:txBody>
      </p:sp>
      <p:pic>
        <p:nvPicPr>
          <p:cNvPr id="4" name="Picture 3"/>
          <p:cNvPicPr>
            <a:picLocks noChangeAspect="1"/>
          </p:cNvPicPr>
          <p:nvPr/>
        </p:nvPicPr>
        <p:blipFill>
          <a:blip r:embed="rId2"/>
          <a:stretch>
            <a:fillRect/>
          </a:stretch>
        </p:blipFill>
        <p:spPr>
          <a:xfrm>
            <a:off x="4419600" y="1600200"/>
            <a:ext cx="4114800" cy="1066800"/>
          </a:xfrm>
          <a:prstGeom prst="rect">
            <a:avLst/>
          </a:prstGeom>
        </p:spPr>
      </p:pic>
      <p:sp>
        <p:nvSpPr>
          <p:cNvPr id="6" name="TextBox 5"/>
          <p:cNvSpPr txBox="1"/>
          <p:nvPr/>
        </p:nvSpPr>
        <p:spPr>
          <a:xfrm>
            <a:off x="1447800" y="2971800"/>
            <a:ext cx="2743200" cy="2246769"/>
          </a:xfrm>
          <a:prstGeom prst="rect">
            <a:avLst/>
          </a:prstGeom>
          <a:noFill/>
        </p:spPr>
        <p:txBody>
          <a:bodyPr wrap="square" rtlCol="0">
            <a:spAutoFit/>
          </a:bodyPr>
          <a:lstStyle/>
          <a:p>
            <a:r>
              <a:rPr lang="en-US" sz="2800" dirty="0" smtClean="0"/>
              <a:t>Sister Marilyn Wilson, BVM</a:t>
            </a:r>
          </a:p>
          <a:p>
            <a:endParaRPr lang="en-US" sz="2800" dirty="0" smtClean="0"/>
          </a:p>
          <a:p>
            <a:r>
              <a:rPr lang="en-US" sz="2800" dirty="0" smtClean="0"/>
              <a:t>Sister Elizabeth Avalos, BVM</a:t>
            </a:r>
            <a:endParaRPr lang="en-US" sz="2800" dirty="0"/>
          </a:p>
        </p:txBody>
      </p:sp>
      <p:pic>
        <p:nvPicPr>
          <p:cNvPr id="7" name="Picture 6"/>
          <p:cNvPicPr>
            <a:picLocks noChangeAspect="1"/>
          </p:cNvPicPr>
          <p:nvPr/>
        </p:nvPicPr>
        <p:blipFill>
          <a:blip r:embed="rId3"/>
          <a:stretch>
            <a:fillRect/>
          </a:stretch>
        </p:blipFill>
        <p:spPr>
          <a:xfrm>
            <a:off x="4648201" y="3474278"/>
            <a:ext cx="3124199" cy="1267791"/>
          </a:xfrm>
          <a:prstGeom prst="rect">
            <a:avLst/>
          </a:prstGeom>
        </p:spPr>
      </p:pic>
    </p:spTree>
    <p:extLst>
      <p:ext uri="{BB962C8B-B14F-4D97-AF65-F5344CB8AC3E}">
        <p14:creationId xmlns:p14="http://schemas.microsoft.com/office/powerpoint/2010/main" val="183017642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1000"/>
                                        <p:tgtEl>
                                          <p:spTgt spid="2"/>
                                        </p:tgtEl>
                                      </p:cBhvr>
                                    </p:animEffect>
                                  </p:childTnLst>
                                </p:cTn>
                              </p:par>
                            </p:childTnLst>
                          </p:cTn>
                        </p:par>
                        <p:par>
                          <p:cTn id="8" fill="hold">
                            <p:stCondLst>
                              <p:cond delay="1000"/>
                            </p:stCondLst>
                            <p:childTnLst>
                              <p:par>
                                <p:cTn id="9" presetID="55"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1500" fill="hold"/>
                                        <p:tgtEl>
                                          <p:spTgt spid="4"/>
                                        </p:tgtEl>
                                        <p:attrNameLst>
                                          <p:attrName>ppt_w</p:attrName>
                                        </p:attrNameLst>
                                      </p:cBhvr>
                                      <p:tavLst>
                                        <p:tav tm="0">
                                          <p:val>
                                            <p:strVal val="#ppt_w*0.70"/>
                                          </p:val>
                                        </p:tav>
                                        <p:tav tm="100000">
                                          <p:val>
                                            <p:strVal val="#ppt_w"/>
                                          </p:val>
                                        </p:tav>
                                      </p:tavLst>
                                    </p:anim>
                                    <p:anim calcmode="lin" valueType="num">
                                      <p:cBhvr>
                                        <p:cTn id="12" dur="1500" fill="hold"/>
                                        <p:tgtEl>
                                          <p:spTgt spid="4"/>
                                        </p:tgtEl>
                                        <p:attrNameLst>
                                          <p:attrName>ppt_h</p:attrName>
                                        </p:attrNameLst>
                                      </p:cBhvr>
                                      <p:tavLst>
                                        <p:tav tm="0">
                                          <p:val>
                                            <p:strVal val="#ppt_h"/>
                                          </p:val>
                                        </p:tav>
                                        <p:tav tm="100000">
                                          <p:val>
                                            <p:strVal val="#ppt_h"/>
                                          </p:val>
                                        </p:tav>
                                      </p:tavLst>
                                    </p:anim>
                                    <p:animEffect transition="in" filter="fade">
                                      <p:cBhvr>
                                        <p:cTn id="13" dur="1500"/>
                                        <p:tgtEl>
                                          <p:spTgt spid="4"/>
                                        </p:tgtEl>
                                      </p:cBhvr>
                                    </p:animEffect>
                                  </p:childTnLst>
                                </p:cTn>
                              </p:par>
                            </p:childTnLst>
                          </p:cTn>
                        </p:par>
                        <p:par>
                          <p:cTn id="14" fill="hold">
                            <p:stCondLst>
                              <p:cond delay="2500"/>
                            </p:stCondLst>
                            <p:childTnLst>
                              <p:par>
                                <p:cTn id="15" presetID="20" presetClass="entr" presetSubtype="0"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edge">
                                      <p:cBhvr>
                                        <p:cTn id="17" dur="2000"/>
                                        <p:tgtEl>
                                          <p:spTgt spid="3"/>
                                        </p:tgtEl>
                                      </p:cBhvr>
                                    </p:animEffect>
                                  </p:childTnLst>
                                </p:cTn>
                              </p:par>
                            </p:childTnLst>
                          </p:cTn>
                        </p:par>
                        <p:par>
                          <p:cTn id="18" fill="hold">
                            <p:stCondLst>
                              <p:cond delay="4500"/>
                            </p:stCondLst>
                            <p:childTnLst>
                              <p:par>
                                <p:cTn id="19" presetID="55" presetClass="entr" presetSubtype="0"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2000" fill="hold"/>
                                        <p:tgtEl>
                                          <p:spTgt spid="7"/>
                                        </p:tgtEl>
                                        <p:attrNameLst>
                                          <p:attrName>ppt_w</p:attrName>
                                        </p:attrNameLst>
                                      </p:cBhvr>
                                      <p:tavLst>
                                        <p:tav tm="0">
                                          <p:val>
                                            <p:strVal val="#ppt_w*0.70"/>
                                          </p:val>
                                        </p:tav>
                                        <p:tav tm="100000">
                                          <p:val>
                                            <p:strVal val="#ppt_w"/>
                                          </p:val>
                                        </p:tav>
                                      </p:tavLst>
                                    </p:anim>
                                    <p:anim calcmode="lin" valueType="num">
                                      <p:cBhvr>
                                        <p:cTn id="22" dur="2000" fill="hold"/>
                                        <p:tgtEl>
                                          <p:spTgt spid="7"/>
                                        </p:tgtEl>
                                        <p:attrNameLst>
                                          <p:attrName>ppt_h</p:attrName>
                                        </p:attrNameLst>
                                      </p:cBhvr>
                                      <p:tavLst>
                                        <p:tav tm="0">
                                          <p:val>
                                            <p:strVal val="#ppt_h"/>
                                          </p:val>
                                        </p:tav>
                                        <p:tav tm="100000">
                                          <p:val>
                                            <p:strVal val="#ppt_h"/>
                                          </p:val>
                                        </p:tav>
                                      </p:tavLst>
                                    </p:anim>
                                    <p:animEffect transition="in" filter="fade">
                                      <p:cBhvr>
                                        <p:cTn id="23" dur="2000"/>
                                        <p:tgtEl>
                                          <p:spTgt spid="7"/>
                                        </p:tgtEl>
                                      </p:cBhvr>
                                    </p:animEffect>
                                  </p:childTnLst>
                                </p:cTn>
                              </p:par>
                            </p:childTnLst>
                          </p:cTn>
                        </p:par>
                        <p:par>
                          <p:cTn id="24" fill="hold">
                            <p:stCondLst>
                              <p:cond delay="6500"/>
                            </p:stCondLst>
                            <p:childTnLst>
                              <p:par>
                                <p:cTn id="25" presetID="20" presetClass="entr" presetSubtype="0"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edge">
                                      <p:cBhvr>
                                        <p:cTn id="2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Inkwell.thmx</Template>
  <TotalTime>2112</TotalTime>
  <Words>2037</Words>
  <Application>Microsoft Macintosh PowerPoint</Application>
  <PresentationFormat>On-screen Show (4:3)</PresentationFormat>
  <Paragraphs>248</Paragraphs>
  <Slides>39</Slides>
  <Notes>8</Notes>
  <HiddenSlides>1</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39</vt:i4>
      </vt:variant>
    </vt:vector>
  </HeadingPairs>
  <TitlesOfParts>
    <vt:vector size="41" baseType="lpstr">
      <vt:lpstr>Flow</vt:lpstr>
      <vt:lpstr>Document</vt:lpstr>
      <vt:lpstr>Trafico Humano</vt:lpstr>
      <vt:lpstr>Historia De La Biblia- </vt:lpstr>
      <vt:lpstr>PowerPoint Presentation</vt:lpstr>
      <vt:lpstr>                   Papa Francisco </vt:lpstr>
      <vt:lpstr> Papa Francisco</vt:lpstr>
      <vt:lpstr>EL ESCLAVITUD AYER Y HOY </vt:lpstr>
      <vt:lpstr>ENSEÑANZA DE LA IGLESIA - </vt:lpstr>
      <vt:lpstr>DIÓCESIS DE SAN JOSE Y MONTEREY</vt:lpstr>
      <vt:lpstr> CONGREGACIONES RELIGIOSAS </vt:lpstr>
      <vt:lpstr>El Rostro de Trafico Humano</vt:lpstr>
      <vt:lpstr>EN NUESTRO PROPIO PATIO INTERIOR </vt:lpstr>
      <vt:lpstr>United Nations PROTOCOLO Definition</vt:lpstr>
      <vt:lpstr>QUE GRANDE ES EL PROBLEMA </vt:lpstr>
      <vt:lpstr>Tragedia de Los Niños</vt:lpstr>
      <vt:lpstr>PowerPoint Presentation</vt:lpstr>
      <vt:lpstr>POLARIS  Y South Bay Coalition</vt:lpstr>
      <vt:lpstr>Quienes son las victimas  de trafico de personas?</vt:lpstr>
      <vt:lpstr>Causas de trafico de personas </vt:lpstr>
      <vt:lpstr>Las Personas Son Traficadas Para:</vt:lpstr>
      <vt:lpstr>Como Son Reclutadas Las Personas?</vt:lpstr>
      <vt:lpstr>Eventos Deportivos </vt:lpstr>
      <vt:lpstr>Victims of Trafficking and Violence Protection Act 2000 (Acto de Protección de Victimas de Trafico y Violencia)</vt:lpstr>
      <vt:lpstr>     Victimas del trafico de personas tienen derecho a:</vt:lpstr>
      <vt:lpstr>QUÉ SE PUEDE HACER? ACCIONES </vt:lpstr>
      <vt:lpstr>OBSERVER</vt:lpstr>
      <vt:lpstr> IDENTIFICAR Y REPORTAR; </vt:lpstr>
      <vt:lpstr>LLEGAR A SER UN CONSUMIDOR RESPONSIBLE </vt:lpstr>
      <vt:lpstr> OPORTUNIDADES DE VOLUNTARIADO </vt:lpstr>
      <vt:lpstr>ACTIVISMO</vt:lpstr>
      <vt:lpstr>APOYO FINANCIERO</vt:lpstr>
      <vt:lpstr>LAS AGENCIAS DE SERVICIOS SOCIALES PROVEEN: </vt:lpstr>
      <vt:lpstr>PARAR LA DEMANDA</vt:lpstr>
      <vt:lpstr>SOCIOS DEL GOBIERNO EN COMBATIR  LA TRATA DE PERSONAS </vt:lpstr>
      <vt:lpstr>Uso de Adolescentes Los Medios Sociales del Encuesta de Investigación de Pew</vt:lpstr>
      <vt:lpstr>PowerPoint Presentation</vt:lpstr>
      <vt:lpstr>PowerPoint Presentation</vt:lpstr>
      <vt:lpstr>PowerPoint Presentation</vt:lpstr>
      <vt:lpstr>ORACIÓN DE  SANTA JOSEPHINE BAKHITA</vt:lpstr>
      <vt:lpstr>INFORMACIÓN COMPILADA POR </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TRAFFICKING</dc:title>
  <dc:creator>Rosemary</dc:creator>
  <cp:lastModifiedBy>Elizabeth Avalos</cp:lastModifiedBy>
  <cp:revision>316</cp:revision>
  <cp:lastPrinted>2015-02-21T22:17:57Z</cp:lastPrinted>
  <dcterms:created xsi:type="dcterms:W3CDTF">2012-10-08T22:38:21Z</dcterms:created>
  <dcterms:modified xsi:type="dcterms:W3CDTF">2015-06-18T19:57:39Z</dcterms:modified>
</cp:coreProperties>
</file>