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1"/>
  </p:notesMasterIdLst>
  <p:sldIdLst>
    <p:sldId id="256" r:id="rId2"/>
    <p:sldId id="298" r:id="rId3"/>
    <p:sldId id="311" r:id="rId4"/>
    <p:sldId id="299" r:id="rId5"/>
    <p:sldId id="300" r:id="rId6"/>
    <p:sldId id="257" r:id="rId7"/>
    <p:sldId id="302" r:id="rId8"/>
    <p:sldId id="324" r:id="rId9"/>
    <p:sldId id="331" r:id="rId10"/>
    <p:sldId id="325" r:id="rId11"/>
    <p:sldId id="308" r:id="rId12"/>
    <p:sldId id="261" r:id="rId13"/>
    <p:sldId id="262" r:id="rId14"/>
    <p:sldId id="310" r:id="rId15"/>
    <p:sldId id="314" r:id="rId16"/>
    <p:sldId id="288" r:id="rId17"/>
    <p:sldId id="265" r:id="rId18"/>
    <p:sldId id="267" r:id="rId19"/>
    <p:sldId id="263" r:id="rId20"/>
    <p:sldId id="326" r:id="rId21"/>
    <p:sldId id="268" r:id="rId22"/>
    <p:sldId id="321" r:id="rId23"/>
    <p:sldId id="277" r:id="rId24"/>
    <p:sldId id="327" r:id="rId25"/>
    <p:sldId id="305" r:id="rId26"/>
    <p:sldId id="276" r:id="rId27"/>
    <p:sldId id="312" r:id="rId28"/>
    <p:sldId id="328" r:id="rId29"/>
    <p:sldId id="318" r:id="rId30"/>
    <p:sldId id="329" r:id="rId31"/>
    <p:sldId id="279" r:id="rId32"/>
    <p:sldId id="322" r:id="rId33"/>
    <p:sldId id="323" r:id="rId34"/>
    <p:sldId id="332" r:id="rId35"/>
    <p:sldId id="289" r:id="rId36"/>
    <p:sldId id="290" r:id="rId37"/>
    <p:sldId id="291" r:id="rId38"/>
    <p:sldId id="297" r:id="rId39"/>
    <p:sldId id="330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bw" hiddenSlides="1"/>
  <p:clrMru>
    <a:srgbClr val="400080"/>
    <a:srgbClr val="794D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3" autoAdjust="0"/>
    <p:restoredTop sz="94518" autoAdjust="0"/>
  </p:normalViewPr>
  <p:slideViewPr>
    <p:cSldViewPr>
      <p:cViewPr>
        <p:scale>
          <a:sx n="108" d="100"/>
          <a:sy n="108" d="100"/>
        </p:scale>
        <p:origin x="-1264" y="-4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91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notesMaster" Target="notesMasters/notes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11A5CE-9641-4879-BFC7-47BB1071A4C4}" type="datetimeFigureOut">
              <a:rPr lang="en-US" smtClean="0"/>
              <a:pPr/>
              <a:t>4/14/15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1A1C26-93F0-41C1-A776-B6E294A6E8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586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1A1C26-93F0-41C1-A776-B6E294A6E80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972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Drug traffickers turning to human trafficking because it is more profitable and the</a:t>
            </a:r>
            <a:r>
              <a:rPr lang="en-US" baseline="0" dirty="0" smtClean="0"/>
              <a:t> penalties are less.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1A1C26-93F0-41C1-A776-B6E294A6E802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Diplomatic immunity in D.C.; “mail order brides”;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1A1C26-93F0-41C1-A776-B6E294A6E802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Mail</a:t>
            </a:r>
            <a:r>
              <a:rPr lang="en-US" baseline="0" dirty="0" smtClean="0"/>
              <a:t> order brides,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1A1C26-93F0-41C1-A776-B6E294A6E802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Rescue is not enough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1A1C26-93F0-41C1-A776-B6E294A6E802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DA5D46-B3D9-460F-9DB3-B6050C933FB4}" type="slidenum">
              <a:rPr lang="en-US"/>
              <a:pPr/>
              <a:t>35</a:t>
            </a:fld>
            <a:endParaRPr lang="en-US"/>
          </a:p>
        </p:txBody>
      </p:sp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F7B73A-F5A6-4571-A31A-E90BDC04AFFE}" type="slidenum">
              <a:rPr lang="en-US"/>
              <a:pPr/>
              <a:t>36</a:t>
            </a:fld>
            <a:endParaRPr lang="en-US"/>
          </a:p>
        </p:txBody>
      </p:sp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1EB895-6D85-4A02-AC92-3F86D7628FE9}" type="slidenum">
              <a:rPr lang="en-US"/>
              <a:pPr/>
              <a:t>37</a:t>
            </a:fld>
            <a:endParaRPr lang="en-US"/>
          </a:p>
        </p:txBody>
      </p:sp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3F204-DD1D-491D-A285-A7A7073C869A}" type="datetimeFigureOut">
              <a:rPr lang="en-US" smtClean="0"/>
              <a:pPr/>
              <a:t>4/14/15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1A4CC-C024-421F-AB76-71323B2416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3F204-DD1D-491D-A285-A7A7073C869A}" type="datetimeFigureOut">
              <a:rPr lang="en-US" smtClean="0"/>
              <a:pPr/>
              <a:t>4/14/15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1A4CC-C024-421F-AB76-71323B2416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3F204-DD1D-491D-A285-A7A7073C869A}" type="datetimeFigureOut">
              <a:rPr lang="en-US" smtClean="0"/>
              <a:pPr/>
              <a:t>4/14/15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1A4CC-C024-421F-AB76-71323B2416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3F204-DD1D-491D-A285-A7A7073C869A}" type="datetimeFigureOut">
              <a:rPr lang="en-US" smtClean="0"/>
              <a:pPr/>
              <a:t>4/14/15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1A4CC-C024-421F-AB76-71323B2416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3F204-DD1D-491D-A285-A7A7073C869A}" type="datetimeFigureOut">
              <a:rPr lang="en-US" smtClean="0"/>
              <a:pPr/>
              <a:t>4/14/15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1A4CC-C024-421F-AB76-71323B2416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3F204-DD1D-491D-A285-A7A7073C869A}" type="datetimeFigureOut">
              <a:rPr lang="en-US" smtClean="0"/>
              <a:pPr/>
              <a:t>4/14/15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1A4CC-C024-421F-AB76-71323B2416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3F204-DD1D-491D-A285-A7A7073C869A}" type="datetimeFigureOut">
              <a:rPr lang="en-US" smtClean="0"/>
              <a:pPr/>
              <a:t>4/14/15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1A4CC-C024-421F-AB76-71323B2416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3F204-DD1D-491D-A285-A7A7073C869A}" type="datetimeFigureOut">
              <a:rPr lang="en-US" smtClean="0"/>
              <a:pPr/>
              <a:t>4/14/15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1A4CC-C024-421F-AB76-71323B2416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3F204-DD1D-491D-A285-A7A7073C869A}" type="datetimeFigureOut">
              <a:rPr lang="en-US" smtClean="0"/>
              <a:pPr/>
              <a:t>4/14/15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6F1A4CC-C024-421F-AB76-71323B2416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3F204-DD1D-491D-A285-A7A7073C869A}" type="datetimeFigureOut">
              <a:rPr lang="en-US" smtClean="0"/>
              <a:pPr/>
              <a:t>4/14/15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1A4CC-C024-421F-AB76-71323B2416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3F204-DD1D-491D-A285-A7A7073C869A}" type="datetimeFigureOut">
              <a:rPr lang="en-US" smtClean="0"/>
              <a:pPr/>
              <a:t>4/14/15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1A4CC-C024-421F-AB76-71323B2416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A73F204-DD1D-491D-A285-A7A7073C869A}" type="datetimeFigureOut">
              <a:rPr lang="en-US" smtClean="0"/>
              <a:pPr/>
              <a:t>4/14/15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6F1A4CC-C024-421F-AB76-71323B241668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jpe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jp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package" Target="../embeddings/Microsoft_Word_Document1.docx"/><Relationship Id="rId9" Type="http://schemas.openxmlformats.org/officeDocument/2006/relationships/image" Target="../media/image11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5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0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3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4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5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png"/><Relationship Id="rId3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851648" cy="1828800"/>
          </a:xfrm>
        </p:spPr>
        <p:txBody>
          <a:bodyPr/>
          <a:lstStyle/>
          <a:p>
            <a:r>
              <a:rPr lang="en-US" dirty="0" smtClean="0">
                <a:latin typeface="Arial Rounded MT Bold" pitchFamily="34" charset="0"/>
              </a:rPr>
              <a:t>HUMAN TRAFFICKING</a:t>
            </a:r>
            <a:endParaRPr lang="en-US" dirty="0">
              <a:latin typeface="Arial Rounded MT Bold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590800"/>
            <a:ext cx="7854696" cy="810064"/>
          </a:xfrm>
        </p:spPr>
        <p:txBody>
          <a:bodyPr>
            <a:normAutofit/>
          </a:bodyPr>
          <a:lstStyle/>
          <a:p>
            <a:r>
              <a:rPr lang="en-US" sz="4000" dirty="0" smtClean="0"/>
              <a:t>Our Modern Slavery</a:t>
            </a:r>
            <a:endParaRPr lang="en-US" sz="4000" dirty="0"/>
          </a:p>
        </p:txBody>
      </p:sp>
      <p:pic>
        <p:nvPicPr>
          <p:cNvPr id="4" name="Picture 3" descr="image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3505200"/>
            <a:ext cx="2374054" cy="2363503"/>
          </a:xfrm>
          <a:prstGeom prst="rect">
            <a:avLst/>
          </a:prstGeom>
          <a:ln w="38100" cmpd="sng">
            <a:solidFill>
              <a:schemeClr val="accent5">
                <a:lumMod val="75000"/>
              </a:schemeClr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xmlns:p14="http://schemas.microsoft.com/office/powerpoint/2010/main" spd="slow">
        <p:checker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4" y="685800"/>
            <a:ext cx="5695206" cy="1143000"/>
          </a:xfrm>
        </p:spPr>
        <p:txBody>
          <a:bodyPr/>
          <a:lstStyle/>
          <a:p>
            <a:r>
              <a:rPr lang="en-US" dirty="0"/>
              <a:t>	</a:t>
            </a:r>
            <a:r>
              <a:rPr lang="en-US" dirty="0" smtClean="0"/>
              <a:t>BIBLICAL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05000"/>
            <a:ext cx="8229600" cy="4389120"/>
          </a:xfrm>
        </p:spPr>
        <p:txBody>
          <a:bodyPr>
            <a:normAutofit fontScale="85000" lnSpcReduction="20000"/>
          </a:bodyPr>
          <a:lstStyle/>
          <a:p>
            <a:pPr marL="2011680" lvl="7" indent="0">
              <a:buNone/>
            </a:pPr>
            <a:r>
              <a:rPr lang="en-US" sz="2200" b="1" dirty="0"/>
              <a:t> </a:t>
            </a:r>
            <a:endParaRPr lang="en-US" sz="2200" b="1" dirty="0" smtClean="0"/>
          </a:p>
          <a:p>
            <a:pPr marL="2011680" lvl="7" indent="0">
              <a:buNone/>
            </a:pPr>
            <a:endParaRPr lang="en-US" sz="2200" b="1" dirty="0"/>
          </a:p>
          <a:p>
            <a:r>
              <a:rPr lang="en-US" b="1" dirty="0"/>
              <a:t>Lamentations 5:1, 11, 13, 15 						</a:t>
            </a:r>
            <a:endParaRPr lang="en-US" dirty="0"/>
          </a:p>
          <a:p>
            <a:pPr marL="0" indent="0" algn="ctr">
              <a:buNone/>
            </a:pPr>
            <a:r>
              <a:rPr lang="en-US" dirty="0"/>
              <a:t>O God, remember what has happened to us;		</a:t>
            </a:r>
          </a:p>
          <a:p>
            <a:pPr marL="0" indent="0" algn="ctr">
              <a:buNone/>
            </a:pPr>
            <a:r>
              <a:rPr lang="en-US" dirty="0"/>
              <a:t>consider and see our degradation. </a:t>
            </a:r>
          </a:p>
          <a:p>
            <a:pPr marL="0" indent="0" algn="ctr">
              <a:buNone/>
            </a:pPr>
            <a:r>
              <a:rPr lang="en-US" dirty="0"/>
              <a:t>The women in Zion have been raped,</a:t>
            </a:r>
          </a:p>
          <a:p>
            <a:pPr marL="0" indent="0" algn="ctr">
              <a:buNone/>
            </a:pPr>
            <a:r>
              <a:rPr lang="en-US" dirty="0"/>
              <a:t>the young girls in the town of Judah.                                                       </a:t>
            </a:r>
          </a:p>
          <a:p>
            <a:pPr marL="0" indent="0" algn="ctr">
              <a:buNone/>
            </a:pPr>
            <a:r>
              <a:rPr lang="en-US" dirty="0"/>
              <a:t>Youths have been put to the mill,</a:t>
            </a:r>
          </a:p>
          <a:p>
            <a:pPr marL="0" indent="0" algn="ctr">
              <a:buNone/>
            </a:pPr>
            <a:r>
              <a:rPr lang="en-US" dirty="0"/>
              <a:t>boys stagger under loads of wood. </a:t>
            </a:r>
          </a:p>
          <a:p>
            <a:pPr marL="0" indent="0" algn="ctr">
              <a:buNone/>
            </a:pPr>
            <a:r>
              <a:rPr lang="en-US" dirty="0"/>
              <a:t>Joy has vanished from our hearts;</a:t>
            </a:r>
          </a:p>
          <a:p>
            <a:pPr marL="0" indent="0" algn="ctr">
              <a:buNone/>
            </a:pPr>
            <a:r>
              <a:rPr lang="en-US" dirty="0"/>
              <a:t>Our dancing has turned to mourning.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  <p:pic>
        <p:nvPicPr>
          <p:cNvPr id="4" name="Picture 3" descr="30565_lamentations_t_s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228600"/>
            <a:ext cx="2841476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4991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4038600"/>
            <a:ext cx="3810000" cy="2133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3924300" cy="2070100"/>
          </a:xfrm>
          <a:prstGeom prst="rect">
            <a:avLst/>
          </a:prstGeom>
        </p:spPr>
      </p:pic>
      <p:pic>
        <p:nvPicPr>
          <p:cNvPr id="11" name="Picture 10" descr="Unknown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733800"/>
            <a:ext cx="3467100" cy="2336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" y="838200"/>
            <a:ext cx="2895600" cy="280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82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100"/>
                            </p:stCondLst>
                            <p:childTnLst>
                              <p:par>
                                <p:cTn id="1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9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9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9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9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990600"/>
            <a:ext cx="5943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 </a:t>
            </a:r>
            <a:r>
              <a:rPr lang="en-US" b="1" dirty="0"/>
              <a:t> </a:t>
            </a:r>
            <a:r>
              <a:rPr lang="en-US" b="1" dirty="0" smtClean="0"/>
              <a:t>                  Pope </a:t>
            </a:r>
            <a:r>
              <a:rPr lang="en-US" b="1" dirty="0"/>
              <a:t>Francis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>
              <a:buSzPct val="145000"/>
              <a:buFont typeface="Arial"/>
              <a:buChar char="•"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I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ask my brothers and sisters in faith and all men and women of good will for a decisive choice to combat trafficking in persons, which includes "slave labor".  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sz="1800" dirty="0" smtClean="0"/>
              <a:t> 			May </a:t>
            </a:r>
            <a:r>
              <a:rPr lang="en-US" sz="1800" dirty="0"/>
              <a:t>1, 2013</a:t>
            </a:r>
          </a:p>
          <a:p>
            <a:endParaRPr lang="en-US" dirty="0"/>
          </a:p>
        </p:txBody>
      </p:sp>
      <p:pic>
        <p:nvPicPr>
          <p:cNvPr id="4" name="Picture 3" descr="15hp003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524000"/>
            <a:ext cx="2895600" cy="270256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8830345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Pope Francis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514600"/>
            <a:ext cx="8229600" cy="35052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“</a:t>
            </a:r>
            <a:r>
              <a:rPr lang="en-US" sz="2300" dirty="0">
                <a:solidFill>
                  <a:schemeClr val="accent1"/>
                </a:solidFill>
              </a:rPr>
              <a:t>Every human being, man, woman, boy and girl, is made in God’s image</a:t>
            </a:r>
            <a:r>
              <a:rPr lang="en-US" sz="2300" dirty="0" smtClean="0">
                <a:solidFill>
                  <a:schemeClr val="accent1"/>
                </a:solidFill>
              </a:rPr>
              <a:t>.</a:t>
            </a:r>
            <a:r>
              <a:rPr lang="en-US" sz="2300" dirty="0" smtClean="0"/>
              <a:t>. </a:t>
            </a:r>
            <a:r>
              <a:rPr lang="en-US" sz="2300" dirty="0">
                <a:solidFill>
                  <a:schemeClr val="accent1"/>
                </a:solidFill>
              </a:rPr>
              <a:t>Every person, and all people, are equal and must be accorded the same freedom and the same dignity</a:t>
            </a:r>
            <a:r>
              <a:rPr lang="en-US" sz="2300" dirty="0"/>
              <a:t>. </a:t>
            </a:r>
          </a:p>
          <a:p>
            <a:pPr>
              <a:buSzPct val="146000"/>
              <a:buFont typeface="Arial"/>
              <a:buChar char="•"/>
            </a:pPr>
            <a:r>
              <a:rPr lang="en-US" sz="2300" dirty="0" smtClean="0">
                <a:solidFill>
                  <a:schemeClr val="accent1"/>
                </a:solidFill>
              </a:rPr>
              <a:t>Therefore</a:t>
            </a:r>
            <a:r>
              <a:rPr lang="en-US" sz="2300" dirty="0">
                <a:solidFill>
                  <a:schemeClr val="accent1"/>
                </a:solidFill>
              </a:rPr>
              <a:t>, we declare on each and every one of our creeds </a:t>
            </a:r>
            <a:r>
              <a:rPr lang="en-US" sz="2300" dirty="0" smtClean="0">
                <a:solidFill>
                  <a:srgbClr val="3366FF"/>
                </a:solidFill>
              </a:rPr>
              <a:t>is</a:t>
            </a:r>
            <a:r>
              <a:rPr lang="en-US" sz="2300" dirty="0" smtClean="0"/>
              <a:t> </a:t>
            </a:r>
            <a:r>
              <a:rPr lang="en-US" sz="2300" dirty="0" smtClean="0">
                <a:solidFill>
                  <a:schemeClr val="accent1"/>
                </a:solidFill>
              </a:rPr>
              <a:t>human trafficking</a:t>
            </a:r>
            <a:r>
              <a:rPr lang="en-US" sz="2300" dirty="0" smtClean="0">
                <a:solidFill>
                  <a:srgbClr val="3366FF"/>
                </a:solidFill>
              </a:rPr>
              <a:t>. . .  </a:t>
            </a:r>
            <a:r>
              <a:rPr lang="en-US" sz="2300" dirty="0">
                <a:solidFill>
                  <a:schemeClr val="accent1"/>
                </a:solidFill>
              </a:rPr>
              <a:t>is a crime against </a:t>
            </a:r>
            <a:r>
              <a:rPr lang="en-US" sz="2300" dirty="0" smtClean="0">
                <a:solidFill>
                  <a:schemeClr val="accent1"/>
                </a:solidFill>
              </a:rPr>
              <a:t>humanity</a:t>
            </a:r>
            <a:endParaRPr lang="en-US" sz="2300" dirty="0"/>
          </a:p>
          <a:p>
            <a:pPr>
              <a:buSzPct val="146000"/>
              <a:buFont typeface="Arial"/>
              <a:buChar char="•"/>
            </a:pPr>
            <a:r>
              <a:rPr lang="en-US" sz="2300" dirty="0" smtClean="0"/>
              <a:t> </a:t>
            </a:r>
            <a:r>
              <a:rPr lang="en-US" sz="2300" dirty="0" smtClean="0">
                <a:solidFill>
                  <a:schemeClr val="accent1"/>
                </a:solidFill>
              </a:rPr>
              <a:t>our communities of faith are called to reject, without exception, any systematic deprivation of individual freedom for the purposes of personal or commercial exploitation;</a:t>
            </a:r>
            <a:r>
              <a:rPr lang="en-US" sz="2300" dirty="0" smtClean="0"/>
              <a:t> 	</a:t>
            </a:r>
            <a:r>
              <a:rPr lang="en-US" sz="1800" dirty="0" smtClean="0"/>
              <a:t>Declaration on International Day for the Abolition of Slavery, 				Dec. 2, 2014</a:t>
            </a:r>
          </a:p>
          <a:p>
            <a:endParaRPr lang="en-US" sz="2300" dirty="0"/>
          </a:p>
        </p:txBody>
      </p:sp>
      <p:pic>
        <p:nvPicPr>
          <p:cNvPr id="4" name="Picture 3" descr="150119151313-pope-anak-children-large-169.jpg"/>
          <p:cNvPicPr>
            <a:picLocks noChangeAspect="1"/>
          </p:cNvPicPr>
          <p:nvPr/>
        </p:nvPicPr>
        <p:blipFill>
          <a:blip r:embed="rId2">
            <a:alphaModFix am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24000"/>
            <a:ext cx="8495118" cy="4783121"/>
          </a:xfrm>
          <a:prstGeom prst="rect">
            <a:avLst/>
          </a:prstGeom>
          <a:ln w="28575" cmpd="sng">
            <a:solidFill>
              <a:srgbClr val="800000"/>
            </a:solidFill>
          </a:ln>
        </p:spPr>
      </p:pic>
    </p:spTree>
    <p:extLst>
      <p:ext uri="{BB962C8B-B14F-4D97-AF65-F5344CB8AC3E}">
        <p14:creationId xmlns:p14="http://schemas.microsoft.com/office/powerpoint/2010/main" val="77049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SLAVERY THEN AND 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SzPct val="145000"/>
              <a:buFont typeface="Arial"/>
              <a:buChar char="•"/>
            </a:pPr>
            <a:r>
              <a:rPr lang="en-US" dirty="0" smtClean="0"/>
              <a:t>Abraham Lincoln freed the slaves in 1864. </a:t>
            </a:r>
            <a:endParaRPr lang="en-US" dirty="0"/>
          </a:p>
          <a:p>
            <a:pPr>
              <a:buSzPct val="145000"/>
              <a:buFont typeface="Arial"/>
              <a:buChar char="•"/>
            </a:pPr>
            <a:r>
              <a:rPr lang="en-US" dirty="0" smtClean="0"/>
              <a:t>13.5 million slaves mainly from Africa.</a:t>
            </a:r>
          </a:p>
          <a:p>
            <a:pPr>
              <a:buSzPct val="145000"/>
              <a:buFont typeface="Arial"/>
              <a:buChar char="•"/>
            </a:pPr>
            <a:r>
              <a:rPr lang="en-US" dirty="0" smtClean="0"/>
              <a:t>Today  estimated 27 million people in slavery from all parts of the world.</a:t>
            </a:r>
          </a:p>
          <a:p>
            <a:r>
              <a:rPr lang="en-US" dirty="0" smtClean="0"/>
              <a:t>Internationally, 14.2 million are victims of labor trafficking.</a:t>
            </a:r>
            <a:endParaRPr lang="en-US" dirty="0"/>
          </a:p>
        </p:txBody>
      </p:sp>
      <p:pic>
        <p:nvPicPr>
          <p:cNvPr id="6" name="Picture 5" descr="images-3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4343400"/>
            <a:ext cx="3799325" cy="2192515"/>
          </a:xfrm>
          <a:prstGeom prst="rect">
            <a:avLst/>
          </a:prstGeom>
          <a:ln w="38100" cmpd="sng">
            <a:solidFill>
              <a:srgbClr val="FF0000"/>
            </a:solidFill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3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8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3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3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Church Teaching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Catholic Social Teaching based on dignity of the human person, shared by all faith traditions.</a:t>
            </a:r>
          </a:p>
          <a:p>
            <a:endParaRPr lang="en-US" dirty="0" smtClean="0"/>
          </a:p>
          <a:p>
            <a:r>
              <a:rPr lang="en-US" dirty="0" smtClean="0"/>
              <a:t>The United States Conference of Catholic Bishops' (USCCB) Committee on Migration’s Statement </a:t>
            </a:r>
            <a:r>
              <a:rPr lang="en-US" dirty="0" smtClean="0">
                <a:solidFill>
                  <a:schemeClr val="accent1"/>
                </a:solidFill>
              </a:rPr>
              <a:t>"Human trafficking is a horrific crime  against the basic dignity and rights of the human person. All efforts must be expended to end it.</a:t>
            </a:r>
            <a:r>
              <a:rPr lang="en-US" dirty="0" smtClean="0"/>
              <a:t>” </a:t>
            </a:r>
          </a:p>
        </p:txBody>
      </p:sp>
    </p:spTree>
    <p:extLst>
      <p:ext uri="{BB962C8B-B14F-4D97-AF65-F5344CB8AC3E}">
        <p14:creationId xmlns:p14="http://schemas.microsoft.com/office/powerpoint/2010/main" val="1660775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1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1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1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1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1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1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1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1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33400"/>
            <a:ext cx="8153400" cy="533400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>San Jose </a:t>
            </a:r>
            <a:r>
              <a:rPr lang="en-US" sz="3600" dirty="0"/>
              <a:t>/Monterey </a:t>
            </a:r>
            <a:r>
              <a:rPr lang="en-US" sz="3600" dirty="0" smtClean="0"/>
              <a:t>Dioceses 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5943600" cy="2819400"/>
          </a:xfrm>
        </p:spPr>
        <p:txBody>
          <a:bodyPr>
            <a:normAutofit/>
          </a:bodyPr>
          <a:lstStyle/>
          <a:p>
            <a:pPr lvl="0"/>
            <a:endParaRPr lang="en-US" dirty="0" smtClean="0"/>
          </a:p>
          <a:p>
            <a:pPr lvl="0"/>
            <a:r>
              <a:rPr lang="en-US" dirty="0" smtClean="0"/>
              <a:t>Have initiated the Catholic </a:t>
            </a:r>
            <a:r>
              <a:rPr lang="en-US" dirty="0"/>
              <a:t>Network to End Human Trafficking </a:t>
            </a:r>
            <a:r>
              <a:rPr lang="en-US" dirty="0" smtClean="0"/>
              <a:t>(CNEHT) in </a:t>
            </a:r>
            <a:r>
              <a:rPr lang="en-US" dirty="0"/>
              <a:t>San </a:t>
            </a:r>
            <a:r>
              <a:rPr lang="en-US" dirty="0" smtClean="0"/>
              <a:t>Jose/Monterey </a:t>
            </a:r>
            <a:r>
              <a:rPr lang="en-US" dirty="0"/>
              <a:t>Diocese </a:t>
            </a:r>
            <a:r>
              <a:rPr lang="en-US" dirty="0" smtClean="0"/>
              <a:t>South Bay Coalition to End Human Trafficking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image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4114800"/>
            <a:ext cx="2212521" cy="2202688"/>
          </a:xfrm>
          <a:prstGeom prst="rect">
            <a:avLst/>
          </a:prstGeom>
          <a:ln w="38100" cmpd="sng">
            <a:solidFill>
              <a:schemeClr val="accent5">
                <a:lumMod val="40000"/>
                <a:lumOff val="60000"/>
              </a:schemeClr>
            </a:solidFill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6629400" cy="609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</a:rPr>
              <a:t>  Religious </a:t>
            </a:r>
            <a:r>
              <a:rPr lang="en-US" sz="3600" dirty="0" smtClean="0"/>
              <a:t>Congregations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838200"/>
            <a:ext cx="8458200" cy="1905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>
              <a:buFont typeface="Arial"/>
              <a:buChar char="•"/>
            </a:pPr>
            <a:r>
              <a:rPr lang="en-US" dirty="0" smtClean="0"/>
              <a:t>Religious congregations, have taken corporate stances against human trafficking.</a:t>
            </a:r>
            <a:r>
              <a:rPr lang="en-US" dirty="0"/>
              <a:t> </a:t>
            </a:r>
            <a:r>
              <a:rPr lang="en-US" dirty="0" smtClean="0"/>
              <a:t>Educate ourselves and others and take action. 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743200"/>
            <a:ext cx="2810328" cy="1151549"/>
          </a:xfrm>
          <a:prstGeom prst="rect">
            <a:avLst/>
          </a:prstGeom>
          <a:ln w="22225" cmpd="sng">
            <a:solidFill>
              <a:srgbClr val="794D45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200" y="2438400"/>
            <a:ext cx="4114800" cy="1066800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15" name="Picture 14" descr="search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3429000"/>
            <a:ext cx="2311400" cy="170513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6800" y="5257800"/>
            <a:ext cx="2819400" cy="1088023"/>
          </a:xfrm>
          <a:prstGeom prst="rect">
            <a:avLst/>
          </a:prstGeom>
        </p:spPr>
      </p:pic>
      <p:pic>
        <p:nvPicPr>
          <p:cNvPr id="19" name="Picture 18" descr="1374572730_DCHS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3886200"/>
            <a:ext cx="2971800" cy="129141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457200" y="4495800"/>
            <a:ext cx="3886200" cy="1777663"/>
            <a:chOff x="457200" y="4495800"/>
            <a:chExt cx="3886200" cy="1777663"/>
          </a:xfrm>
        </p:grpSpPr>
        <p:graphicFrame>
          <p:nvGraphicFramePr>
            <p:cNvPr id="8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94730406"/>
                </p:ext>
              </p:extLst>
            </p:nvPr>
          </p:nvGraphicFramePr>
          <p:xfrm>
            <a:off x="457200" y="4495800"/>
            <a:ext cx="1371600" cy="13647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1" name="Document" r:id="rId8" imgW="2552700" imgH="2540000" progId="Word.Document.12">
                    <p:embed/>
                  </p:oleObj>
                </mc:Choice>
                <mc:Fallback>
                  <p:oleObj name="Document" r:id="rId8" imgW="2552700" imgH="2540000" progId="Word.Document.12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457200" y="4495800"/>
                          <a:ext cx="1371600" cy="136477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" name="TextBox 8"/>
            <p:cNvSpPr txBox="1"/>
            <p:nvPr/>
          </p:nvSpPr>
          <p:spPr>
            <a:xfrm>
              <a:off x="838200" y="5257800"/>
              <a:ext cx="35052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i="1" dirty="0">
                  <a:solidFill>
                    <a:schemeClr val="accent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NON VOX SED VOTUM</a:t>
              </a:r>
              <a:r>
                <a:rPr lang="en-US" sz="1400" b="1" i="1" dirty="0" smtClean="0">
                  <a:solidFill>
                    <a:schemeClr val="accent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,</a:t>
              </a:r>
            </a:p>
            <a:p>
              <a:pPr algn="ctr"/>
              <a:r>
                <a:rPr lang="en-US" sz="1400" b="1" i="1" dirty="0" smtClean="0">
                  <a:solidFill>
                    <a:schemeClr val="accent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 </a:t>
              </a:r>
              <a:r>
                <a:rPr lang="en-US" sz="1400" b="1" i="1" dirty="0">
                  <a:solidFill>
                    <a:schemeClr val="accent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NOT WORDS BUT DEEDS</a:t>
              </a:r>
              <a:endParaRPr lang="en-US" sz="1400" dirty="0"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  <a:p>
              <a:pPr algn="ctr"/>
              <a:r>
                <a:rPr lang="en-US" sz="1400" b="1" i="1" dirty="0" smtClean="0">
                  <a:solidFill>
                    <a:schemeClr val="accent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SISTERS </a:t>
              </a:r>
              <a:r>
                <a:rPr lang="en-US" sz="1400" b="1" i="1" dirty="0">
                  <a:solidFill>
                    <a:schemeClr val="accent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OF THE PRESENTATION</a:t>
              </a:r>
              <a:endParaRPr lang="en-US" sz="1400" dirty="0"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98926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 THE HUMAN FACE OF TRAFFICKING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young woman in Los Angeles - three harrowing 	weeks as a sex slave in Las Vegas</a:t>
            </a:r>
          </a:p>
          <a:p>
            <a:pPr>
              <a:buSzPct val="145000"/>
              <a:buFont typeface="Arial"/>
              <a:buChar char="•"/>
            </a:pPr>
            <a:r>
              <a:rPr lang="en-US" dirty="0" smtClean="0"/>
              <a:t>Shirley - from </a:t>
            </a:r>
            <a:r>
              <a:rPr lang="en-US" dirty="0"/>
              <a:t>Waco </a:t>
            </a:r>
            <a:r>
              <a:rPr lang="en-US" dirty="0" smtClean="0"/>
              <a:t>TX – forced into prostitution- San Jose</a:t>
            </a:r>
          </a:p>
          <a:p>
            <a:pPr>
              <a:buSzPct val="145000"/>
              <a:buFont typeface="Arial"/>
              <a:buChar char="•"/>
            </a:pPr>
            <a:r>
              <a:rPr lang="en-US" b="1" dirty="0" smtClean="0"/>
              <a:t>Sarah</a:t>
            </a:r>
            <a:r>
              <a:rPr lang="en-US" dirty="0"/>
              <a:t>…forced into one room…the only connection to the outside world is a small window </a:t>
            </a:r>
            <a:r>
              <a:rPr lang="en-US" dirty="0" smtClean="0"/>
              <a:t>– serves 15 men each night</a:t>
            </a:r>
          </a:p>
          <a:p>
            <a:pPr>
              <a:buSzPct val="145000"/>
              <a:buFont typeface="Arial"/>
              <a:buChar char="•"/>
            </a:pPr>
            <a:r>
              <a:rPr lang="en-US" dirty="0" smtClean="0"/>
              <a:t>MIGUEL laborer</a:t>
            </a:r>
            <a:endParaRPr lang="en-US" dirty="0"/>
          </a:p>
        </p:txBody>
      </p:sp>
      <p:pic>
        <p:nvPicPr>
          <p:cNvPr id="5" name="Picture 4" descr="Unknown-2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4800600"/>
            <a:ext cx="3376826" cy="16733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36911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2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4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3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7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3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r>
              <a:rPr lang="en-US" dirty="0" smtClean="0"/>
              <a:t>IN OUR OWN BACKYARD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13 </a:t>
            </a:r>
            <a:r>
              <a:rPr lang="en-US" dirty="0" err="1" smtClean="0"/>
              <a:t>yr</a:t>
            </a:r>
            <a:r>
              <a:rPr lang="en-US" dirty="0" smtClean="0"/>
              <a:t> old recruiting other 13 </a:t>
            </a:r>
            <a:r>
              <a:rPr lang="en-US" dirty="0" err="1" smtClean="0"/>
              <a:t>yr</a:t>
            </a:r>
            <a:r>
              <a:rPr lang="en-US" dirty="0" smtClean="0"/>
              <a:t> olds at a Sports Center</a:t>
            </a:r>
          </a:p>
          <a:p>
            <a:pPr>
              <a:buSzPct val="145000"/>
              <a:buFont typeface="Arial"/>
              <a:buChar char="•"/>
            </a:pPr>
            <a:r>
              <a:rPr lang="en-US" dirty="0" smtClean="0"/>
              <a:t>Deacon </a:t>
            </a:r>
            <a:r>
              <a:rPr lang="en-US" dirty="0"/>
              <a:t>in Monterey learned from 11 yr. old that young people were being recruited </a:t>
            </a:r>
            <a:r>
              <a:rPr lang="en-US" dirty="0" smtClean="0"/>
              <a:t>in front </a:t>
            </a:r>
            <a:r>
              <a:rPr lang="en-US" dirty="0"/>
              <a:t>of libraries and </a:t>
            </a:r>
            <a:r>
              <a:rPr lang="en-US" dirty="0" smtClean="0"/>
              <a:t>schools</a:t>
            </a:r>
          </a:p>
          <a:p>
            <a:pPr>
              <a:buSzPct val="145000"/>
              <a:buFont typeface="Arial"/>
              <a:buChar char="•"/>
            </a:pPr>
            <a:r>
              <a:rPr lang="en-US" dirty="0" smtClean="0"/>
              <a:t>A minor selling magazines and sex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 descr="human-trafficking-3-63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4191000"/>
            <a:ext cx="3170903" cy="2380662"/>
          </a:xfrm>
          <a:prstGeom prst="rect">
            <a:avLst/>
          </a:prstGeom>
          <a:ln w="38100" cmpd="sng">
            <a:solidFill>
              <a:srgbClr val="FF0000"/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814150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 PROTOCOL  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3200" y="1935480"/>
            <a:ext cx="5943600" cy="4389120"/>
          </a:xfrm>
        </p:spPr>
        <p:txBody>
          <a:bodyPr>
            <a:normAutofit fontScale="85000" lnSpcReduction="10000"/>
          </a:bodyPr>
          <a:lstStyle/>
          <a:p>
            <a:r>
              <a:rPr lang="en-US" sz="2400" dirty="0"/>
              <a:t>The recruitment, transportation, transfer, harboring or receipt of persons, </a:t>
            </a:r>
            <a:r>
              <a:rPr lang="en-US" sz="2400" dirty="0">
                <a:solidFill>
                  <a:schemeClr val="accent1"/>
                </a:solidFill>
              </a:rPr>
              <a:t>by means of threat or use of force or other forms of coercion, of abduction, of fraud, of deception, of the abuse of </a:t>
            </a:r>
            <a:r>
              <a:rPr lang="en-US" sz="2400" dirty="0" smtClean="0">
                <a:solidFill>
                  <a:schemeClr val="accent1"/>
                </a:solidFill>
              </a:rPr>
              <a:t>power.</a:t>
            </a:r>
            <a:endParaRPr lang="en-US" sz="2400" dirty="0" smtClean="0"/>
          </a:p>
          <a:p>
            <a:r>
              <a:rPr lang="en-US" sz="2400" dirty="0" smtClean="0"/>
              <a:t>Exploitation </a:t>
            </a:r>
            <a:r>
              <a:rPr lang="en-US" sz="2400" dirty="0"/>
              <a:t>shall include, at a minimum, the exploitation of the prostitution of others or other forms of sexual exploitation, forced labor or services, slavery or practices similar to slavery, servitude or the removal or organs</a:t>
            </a:r>
            <a:r>
              <a:rPr lang="en-US" dirty="0" smtClean="0"/>
              <a:t>.</a:t>
            </a:r>
          </a:p>
          <a:p>
            <a:pPr lvl="0"/>
            <a:r>
              <a:rPr lang="en-US" sz="2200" b="1" dirty="0"/>
              <a:t> “Human trafficking is one of the most egregious violations of human rights facing the United Nations .”     - Kofi Annan, former </a:t>
            </a:r>
            <a:r>
              <a:rPr lang="en-US" sz="2200" b="1" dirty="0" err="1"/>
              <a:t>Sec’ty</a:t>
            </a:r>
            <a:r>
              <a:rPr lang="en-US" sz="2200" b="1" dirty="0"/>
              <a:t> </a:t>
            </a:r>
            <a:r>
              <a:rPr lang="en-US" sz="2200" b="1" dirty="0" err="1"/>
              <a:t>Gen’l</a:t>
            </a:r>
            <a:r>
              <a:rPr lang="en-US" sz="2200" b="1" dirty="0"/>
              <a:t>  </a:t>
            </a:r>
            <a:endParaRPr lang="en-US" sz="2200" dirty="0"/>
          </a:p>
          <a:p>
            <a:pPr marL="0" indent="0">
              <a:buNone/>
            </a:pPr>
            <a:r>
              <a:rPr lang="en-US" sz="2200" dirty="0" smtClean="0"/>
              <a:t> </a:t>
            </a:r>
            <a:endParaRPr lang="en-US" sz="2200" dirty="0"/>
          </a:p>
        </p:txBody>
      </p:sp>
      <p:pic>
        <p:nvPicPr>
          <p:cNvPr id="5" name="Picture 4" descr="ht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04811">
            <a:off x="249520" y="2602292"/>
            <a:ext cx="2609146" cy="1737692"/>
          </a:xfrm>
          <a:prstGeom prst="ellipse">
            <a:avLst/>
          </a:prstGeom>
          <a:ln w="28575" cap="rnd" cmpd="sng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BIG IS THE PROBLEM?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$150 billion a year </a:t>
            </a:r>
          </a:p>
          <a:p>
            <a:r>
              <a:rPr lang="en-US" dirty="0"/>
              <a:t>A</a:t>
            </a:r>
            <a:r>
              <a:rPr lang="en-US" dirty="0" smtClean="0"/>
              <a:t>n average of 96,195 human persons are sold every day!</a:t>
            </a:r>
          </a:p>
          <a:p>
            <a:r>
              <a:rPr lang="en-US" dirty="0"/>
              <a:t>Estimated </a:t>
            </a:r>
            <a:r>
              <a:rPr lang="en-US" dirty="0" smtClean="0"/>
              <a:t>21- 27 </a:t>
            </a:r>
            <a:r>
              <a:rPr lang="en-US" dirty="0"/>
              <a:t>million trafficked </a:t>
            </a:r>
            <a:r>
              <a:rPr lang="en-US" dirty="0" smtClean="0"/>
              <a:t>worldwide—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for every 1 victim of sex trafficking there are </a:t>
            </a:r>
            <a:r>
              <a:rPr lang="en-US" dirty="0"/>
              <a:t>9 </a:t>
            </a:r>
            <a:r>
              <a:rPr lang="en-US" dirty="0" smtClean="0"/>
              <a:t>	victims </a:t>
            </a:r>
            <a:r>
              <a:rPr lang="en-US" dirty="0"/>
              <a:t>of labor  trafficking </a:t>
            </a:r>
            <a:endParaRPr lang="en-US" dirty="0" smtClean="0"/>
          </a:p>
          <a:p>
            <a:pPr>
              <a:buFont typeface="Arial"/>
              <a:buChar char="•"/>
            </a:pPr>
            <a:r>
              <a:rPr lang="en-US" dirty="0" smtClean="0"/>
              <a:t>In US: 41% sex trafficking cases; 20% labor; </a:t>
            </a:r>
          </a:p>
          <a:p>
            <a:pPr marL="978408" lvl="3" indent="0">
              <a:buNone/>
            </a:pPr>
            <a:r>
              <a:rPr lang="en-US" sz="2600" dirty="0" smtClean="0"/>
              <a:t>22% combined </a:t>
            </a:r>
            <a:r>
              <a:rPr lang="en-US" dirty="0" smtClean="0"/>
              <a:t>85% are women in sex trafficking cases</a:t>
            </a:r>
          </a:p>
          <a:p>
            <a:pPr marL="0" indent="0">
              <a:buNone/>
            </a:pPr>
            <a:r>
              <a:rPr lang="en-US" dirty="0" smtClean="0"/>
              <a:t>		40% are men in labor trafficking cases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457200"/>
            <a:ext cx="3429000" cy="1905000"/>
          </a:xfrm>
        </p:spPr>
        <p:txBody>
          <a:bodyPr>
            <a:normAutofit/>
          </a:bodyPr>
          <a:lstStyle/>
          <a:p>
            <a:r>
              <a:rPr lang="en-US" dirty="0" smtClean="0"/>
              <a:t>TRAGEDY OF CHILDREN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590800"/>
            <a:ext cx="8229600" cy="403860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100,000 children are trafficked across the U.S. each year.  The </a:t>
            </a:r>
            <a:r>
              <a:rPr lang="en-US" sz="2800" dirty="0"/>
              <a:t>National Center for Mission and Exploited Children</a:t>
            </a:r>
            <a:endParaRPr lang="en-US" sz="2800" dirty="0" smtClean="0"/>
          </a:p>
          <a:p>
            <a:pPr>
              <a:buSzPct val="145000"/>
              <a:buFont typeface="Arial"/>
              <a:buChar char="•"/>
            </a:pPr>
            <a:r>
              <a:rPr lang="en-US" sz="2800" dirty="0" smtClean="0"/>
              <a:t>Child prostitutes at truck stops as young as 11 years old.</a:t>
            </a:r>
          </a:p>
          <a:p>
            <a:pPr>
              <a:buSzPct val="145000"/>
              <a:buFont typeface="Arial"/>
              <a:buChar char="•"/>
            </a:pPr>
            <a:r>
              <a:rPr lang="en-US" sz="2800" dirty="0" smtClean="0"/>
              <a:t>A runaway child or  teen  can be contacted within 48 hours by a trafficker!</a:t>
            </a:r>
            <a:endParaRPr lang="en-US" sz="2800" dirty="0"/>
          </a:p>
        </p:txBody>
      </p:sp>
      <p:pic>
        <p:nvPicPr>
          <p:cNvPr id="4" name="Picture 3" descr="Picture1.145103209_st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28600"/>
            <a:ext cx="3917950" cy="26865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bliqueBottomRigh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29599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umanTraffickin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304800"/>
            <a:ext cx="4683619" cy="60281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009137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POLARIS  and South Bay Coalition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5105400" cy="472440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Dec, 1, 2014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- </a:t>
            </a:r>
            <a:r>
              <a:rPr lang="en-US" b="1" i="1" dirty="0">
                <a:solidFill>
                  <a:schemeClr val="accent2">
                    <a:lumMod val="75000"/>
                  </a:schemeClr>
                </a:solidFill>
              </a:rPr>
              <a:t>CA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/>
              <a:t>highest number cases </a:t>
            </a:r>
            <a:r>
              <a:rPr lang="en-US" dirty="0">
                <a:solidFill>
                  <a:schemeClr val="accent1"/>
                </a:solidFill>
              </a:rPr>
              <a:t>reported</a:t>
            </a:r>
            <a:r>
              <a:rPr lang="en-US" dirty="0"/>
              <a:t> </a:t>
            </a:r>
            <a:r>
              <a:rPr lang="en-US" dirty="0" smtClean="0"/>
              <a:t>– (912);  </a:t>
            </a:r>
            <a:r>
              <a:rPr lang="en-US" dirty="0"/>
              <a:t>followed by </a:t>
            </a:r>
            <a:r>
              <a:rPr lang="en-US" b="1" i="1" dirty="0">
                <a:solidFill>
                  <a:schemeClr val="accent2">
                    <a:lumMod val="75000"/>
                  </a:schemeClr>
                </a:solidFill>
              </a:rPr>
              <a:t>Texas</a:t>
            </a:r>
            <a:r>
              <a:rPr lang="en-US" dirty="0"/>
              <a:t> (452</a:t>
            </a:r>
            <a:r>
              <a:rPr lang="en-US" dirty="0" smtClean="0"/>
              <a:t>)     </a:t>
            </a:r>
            <a:r>
              <a:rPr lang="en-US" b="1" i="1" dirty="0">
                <a:solidFill>
                  <a:srgbClr val="0076A3"/>
                </a:solidFill>
              </a:rPr>
              <a:t>Florida</a:t>
            </a:r>
            <a:r>
              <a:rPr lang="en-US" dirty="0"/>
              <a:t> 364); </a:t>
            </a:r>
            <a:r>
              <a:rPr lang="en-US" b="1" i="1" dirty="0">
                <a:solidFill>
                  <a:srgbClr val="0076A3"/>
                </a:solidFill>
              </a:rPr>
              <a:t>New York </a:t>
            </a:r>
            <a:r>
              <a:rPr lang="en-US" dirty="0"/>
              <a:t>(271)</a:t>
            </a:r>
          </a:p>
          <a:p>
            <a:pPr>
              <a:buFont typeface="Arial"/>
              <a:buChar char="•"/>
            </a:pPr>
            <a:r>
              <a:rPr lang="en-US" b="1" dirty="0" smtClean="0"/>
              <a:t> Bay Area, Los Angeles and San Diego. 3 highest centers - FBI</a:t>
            </a:r>
          </a:p>
          <a:p>
            <a:r>
              <a:rPr lang="en-US" dirty="0" smtClean="0"/>
              <a:t>South Bay Coalition - Total Served = 131 </a:t>
            </a:r>
          </a:p>
          <a:p>
            <a:r>
              <a:rPr lang="en-US" dirty="0" smtClean="0"/>
              <a:t>Countries </a:t>
            </a:r>
            <a:r>
              <a:rPr lang="en-US" dirty="0"/>
              <a:t>of Origin for HT Victims Served: Mexico (43); </a:t>
            </a:r>
            <a:r>
              <a:rPr lang="en-US" dirty="0" smtClean="0"/>
              <a:t>USA </a:t>
            </a:r>
            <a:r>
              <a:rPr lang="en-US" dirty="0"/>
              <a:t>(44)</a:t>
            </a:r>
            <a:r>
              <a:rPr lang="en-US" dirty="0" smtClean="0"/>
              <a:t>; and others.</a:t>
            </a:r>
            <a:endParaRPr lang="en-US" dirty="0"/>
          </a:p>
          <a:p>
            <a:pPr>
              <a:buFont typeface="Arial"/>
              <a:buChar char="•"/>
            </a:pPr>
            <a:endParaRPr lang="en-US" b="1" dirty="0"/>
          </a:p>
        </p:txBody>
      </p:sp>
      <p:pic>
        <p:nvPicPr>
          <p:cNvPr id="4" name="Picture 3" descr="images-5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2438400"/>
            <a:ext cx="3386667" cy="2438400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HeroicExtremeLeftFacing"/>
            <a:lightRig rig="threePt" dir="t"/>
          </a:scene3d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229600" cy="1143000"/>
          </a:xfrm>
        </p:spPr>
        <p:txBody>
          <a:bodyPr/>
          <a:lstStyle/>
          <a:p>
            <a:r>
              <a:rPr lang="en-US" dirty="0"/>
              <a:t>Who Are Victims of Trafficking?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828800"/>
            <a:ext cx="4038600" cy="443484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l"/>
            </a:pPr>
            <a:endParaRPr lang="en-US" dirty="0" smtClean="0"/>
          </a:p>
          <a:p>
            <a:pPr>
              <a:buFont typeface="Wingdings" pitchFamily="2" charset="2"/>
              <a:buChar char="l"/>
            </a:pPr>
            <a:endParaRPr lang="en-US" dirty="0"/>
          </a:p>
          <a:p>
            <a:pPr>
              <a:buFont typeface="Wingdings" pitchFamily="2" charset="2"/>
              <a:buChar char="l"/>
            </a:pP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876800" y="1371600"/>
            <a:ext cx="4038600" cy="4983325"/>
          </a:xfrm>
        </p:spPr>
        <p:txBody>
          <a:bodyPr>
            <a:normAutofit lnSpcReduction="10000"/>
          </a:bodyPr>
          <a:lstStyle/>
          <a:p>
            <a:pPr>
              <a:buSzPct val="145000"/>
              <a:buFont typeface="Arial"/>
              <a:buChar char="•"/>
            </a:pPr>
            <a:r>
              <a:rPr lang="en-US" dirty="0"/>
              <a:t>Men, women and children</a:t>
            </a:r>
          </a:p>
          <a:p>
            <a:pPr>
              <a:buSzPct val="145000"/>
              <a:buFont typeface="Arial"/>
              <a:buChar char="•"/>
            </a:pPr>
            <a:r>
              <a:rPr lang="en-US" dirty="0"/>
              <a:t>Varying ages and  levels of </a:t>
            </a:r>
            <a:r>
              <a:rPr lang="en-US" dirty="0" smtClean="0"/>
              <a:t>education </a:t>
            </a:r>
            <a:r>
              <a:rPr lang="en-US" sz="1700" dirty="0" smtClean="0"/>
              <a:t> </a:t>
            </a:r>
            <a:r>
              <a:rPr lang="en-US" sz="1700" dirty="0"/>
              <a:t>(Average age of 12-14 entering </a:t>
            </a:r>
            <a:r>
              <a:rPr lang="en-US" sz="1700" dirty="0" smtClean="0"/>
              <a:t>sex </a:t>
            </a:r>
            <a:r>
              <a:rPr lang="en-US" sz="1700" dirty="0"/>
              <a:t>trade)</a:t>
            </a:r>
          </a:p>
          <a:p>
            <a:pPr>
              <a:buSzPct val="145000"/>
              <a:buFont typeface="Arial"/>
              <a:buChar char="•"/>
            </a:pPr>
            <a:r>
              <a:rPr lang="en-US" dirty="0" smtClean="0"/>
              <a:t>Voluntary </a:t>
            </a:r>
            <a:r>
              <a:rPr lang="en-US" dirty="0"/>
              <a:t>migrants--Child refugees vulnerable</a:t>
            </a:r>
          </a:p>
          <a:p>
            <a:pPr>
              <a:buSzPct val="145000"/>
              <a:buFont typeface="Arial"/>
              <a:buChar char="•"/>
            </a:pPr>
            <a:r>
              <a:rPr lang="en-US" sz="2200" b="1" i="1" dirty="0"/>
              <a:t>Children in foster care and juvenile probation are very vulnerable. 1 in 3  teen runaways are approached  by a trafficker within 48 hrs.</a:t>
            </a:r>
          </a:p>
          <a:p>
            <a:endParaRPr lang="en-US" dirty="0"/>
          </a:p>
        </p:txBody>
      </p:sp>
      <p:pic>
        <p:nvPicPr>
          <p:cNvPr id="2" name="Picture 1" descr="Unknown-1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600200"/>
            <a:ext cx="4495800" cy="4800600"/>
          </a:xfrm>
          <a:prstGeom prst="ellipse">
            <a:avLst/>
          </a:prstGeom>
          <a:ln w="63500" cap="rnd">
            <a:solidFill>
              <a:schemeClr val="accent4">
                <a:lumMod val="75000"/>
              </a:schemeClr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4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00"/>
                            </p:stCondLst>
                            <p:childTnLst>
                              <p:par>
                                <p:cTn id="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900"/>
                            </p:stCondLst>
                            <p:childTnLst>
                              <p:par>
                                <p:cTn id="16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900"/>
                            </p:stCondLst>
                            <p:childTnLst>
                              <p:par>
                                <p:cTn id="21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900"/>
                            </p:stCondLst>
                            <p:childTnLst>
                              <p:par>
                                <p:cTn id="26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900"/>
                            </p:stCondLst>
                            <p:childTnLst>
                              <p:par>
                                <p:cTn id="31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3886200" y="381000"/>
            <a:ext cx="3810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ROOT CAUSES</a:t>
            </a:r>
            <a:endParaRPr lang="en-US" dirty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5029200" cy="48006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Lack of employment options</a:t>
            </a:r>
          </a:p>
          <a:p>
            <a:r>
              <a:rPr lang="en-US" dirty="0" smtClean="0"/>
              <a:t>Increased </a:t>
            </a:r>
            <a:r>
              <a:rPr lang="en-US" dirty="0"/>
              <a:t>economic disparity</a:t>
            </a:r>
          </a:p>
          <a:p>
            <a:r>
              <a:rPr lang="en-US" dirty="0" smtClean="0"/>
              <a:t>Rapid </a:t>
            </a:r>
            <a:r>
              <a:rPr lang="en-US" dirty="0"/>
              <a:t>and severe economic decline </a:t>
            </a:r>
          </a:p>
          <a:p>
            <a:r>
              <a:rPr lang="en-US" dirty="0" smtClean="0"/>
              <a:t>Greed</a:t>
            </a:r>
            <a:r>
              <a:rPr lang="en-US" dirty="0"/>
              <a:t>, migration </a:t>
            </a:r>
            <a:r>
              <a:rPr lang="en-US" dirty="0" smtClean="0"/>
              <a:t>situations</a:t>
            </a:r>
            <a:r>
              <a:rPr lang="en-US" dirty="0"/>
              <a:t> </a:t>
            </a:r>
            <a:r>
              <a:rPr lang="en-US" dirty="0" smtClean="0"/>
              <a:t>(violence; </a:t>
            </a:r>
            <a:endParaRPr lang="en-US" dirty="0"/>
          </a:p>
          <a:p>
            <a:r>
              <a:rPr lang="en-US" dirty="0" smtClean="0"/>
              <a:t>For </a:t>
            </a:r>
            <a:r>
              <a:rPr lang="en-US" dirty="0"/>
              <a:t>youth:  no stability in home; abusive situations; homelessness; foster care </a:t>
            </a:r>
            <a:r>
              <a:rPr lang="en-US" dirty="0" smtClean="0"/>
              <a:t>system</a:t>
            </a:r>
            <a:endParaRPr lang="en-US" dirty="0"/>
          </a:p>
          <a:p>
            <a:r>
              <a:rPr lang="en-US" dirty="0" smtClean="0"/>
              <a:t>Lack </a:t>
            </a:r>
            <a:r>
              <a:rPr lang="en-US" dirty="0"/>
              <a:t>of internet safety</a:t>
            </a:r>
          </a:p>
          <a:p>
            <a:endParaRPr lang="en-US" dirty="0"/>
          </a:p>
        </p:txBody>
      </p:sp>
      <p:pic>
        <p:nvPicPr>
          <p:cNvPr id="2" name="Picture 1" descr="images-1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3581400"/>
            <a:ext cx="4333348" cy="24082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perspectiveHeroicExtremeLeftFacing"/>
            <a:lightRig rig="threePt" dir="t"/>
          </a:scene3d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600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600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600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600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6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600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600" fill="hold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00" fill="hold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600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People Are Trafficked For: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209800"/>
            <a:ext cx="3733800" cy="4038600"/>
          </a:xfrm>
        </p:spPr>
        <p:txBody>
          <a:bodyPr>
            <a:normAutofit/>
          </a:bodyPr>
          <a:lstStyle/>
          <a:p>
            <a:pPr>
              <a:buSzPct val="68000"/>
              <a:buFont typeface="Wingdings" pitchFamily="2" charset="2"/>
              <a:buChar char="l"/>
            </a:pPr>
            <a:r>
              <a:rPr lang="en-US" dirty="0"/>
              <a:t>Domestic service</a:t>
            </a:r>
          </a:p>
          <a:p>
            <a:pPr>
              <a:buSzPct val="68000"/>
              <a:buFont typeface="Wingdings" pitchFamily="2" charset="2"/>
              <a:buChar char="l"/>
            </a:pPr>
            <a:r>
              <a:rPr lang="en-US" dirty="0"/>
              <a:t>Sex work</a:t>
            </a:r>
          </a:p>
          <a:p>
            <a:pPr>
              <a:buSzPct val="68000"/>
              <a:buFont typeface="Wingdings" pitchFamily="2" charset="2"/>
              <a:buChar char="l"/>
            </a:pPr>
            <a:r>
              <a:rPr lang="en-US" dirty="0"/>
              <a:t>Forced prostitution</a:t>
            </a:r>
          </a:p>
          <a:p>
            <a:pPr>
              <a:buSzPct val="68000"/>
              <a:buFont typeface="Wingdings" pitchFamily="2" charset="2"/>
              <a:buChar char="l"/>
            </a:pPr>
            <a:r>
              <a:rPr lang="en-US" dirty="0"/>
              <a:t>Marriage</a:t>
            </a:r>
          </a:p>
          <a:p>
            <a:pPr>
              <a:buSzPct val="68000"/>
              <a:buFont typeface="Wingdings" pitchFamily="2" charset="2"/>
              <a:buChar char="l"/>
            </a:pPr>
            <a:r>
              <a:rPr lang="en-US" dirty="0"/>
              <a:t>Factories</a:t>
            </a:r>
          </a:p>
          <a:p>
            <a:pPr>
              <a:buSzPct val="68000"/>
              <a:buFont typeface="Wingdings" pitchFamily="2" charset="2"/>
              <a:buChar char="l"/>
            </a:pPr>
            <a:r>
              <a:rPr lang="en-US" dirty="0"/>
              <a:t>Begging</a:t>
            </a:r>
          </a:p>
          <a:p>
            <a:pPr>
              <a:buSzPct val="68000"/>
              <a:buFont typeface="Wingdings" pitchFamily="2" charset="2"/>
              <a:buChar char="l"/>
            </a:pPr>
            <a:r>
              <a:rPr lang="en-US" dirty="0" smtClean="0"/>
              <a:t>Agriculture (CA)</a:t>
            </a:r>
            <a:endParaRPr lang="en-US" dirty="0"/>
          </a:p>
          <a:p>
            <a:endParaRPr lang="en-US" dirty="0"/>
          </a:p>
        </p:txBody>
      </p:sp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4953000" y="2057400"/>
            <a:ext cx="37338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</a:pPr>
            <a:r>
              <a:rPr kumimoji="0" lang="en-US" sz="2400" dirty="0">
                <a:latin typeface="Tahoma" pitchFamily="34" charset="0"/>
                <a:sym typeface="Webdings" pitchFamily="18" charset="2"/>
              </a:rPr>
              <a:t>Criminal activity</a:t>
            </a: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</a:pPr>
            <a:r>
              <a:rPr kumimoji="0" lang="en-US" sz="2400" dirty="0">
                <a:latin typeface="Tahoma" pitchFamily="34" charset="0"/>
                <a:sym typeface="Webdings" pitchFamily="18" charset="2"/>
              </a:rPr>
              <a:t>Restaurant work</a:t>
            </a: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</a:pPr>
            <a:r>
              <a:rPr kumimoji="0" lang="en-US" sz="2400" dirty="0">
                <a:latin typeface="Tahoma" pitchFamily="34" charset="0"/>
                <a:sym typeface="Webdings" pitchFamily="18" charset="2"/>
              </a:rPr>
              <a:t>Construction</a:t>
            </a: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</a:pPr>
            <a:r>
              <a:rPr kumimoji="0" lang="en-US" sz="2400" dirty="0">
                <a:latin typeface="Tahoma" pitchFamily="34" charset="0"/>
                <a:sym typeface="Webdings" pitchFamily="18" charset="2"/>
              </a:rPr>
              <a:t>Hotel/motel housekeeping</a:t>
            </a: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</a:pPr>
            <a:r>
              <a:rPr kumimoji="0" lang="en-US" sz="2400" dirty="0">
                <a:latin typeface="Tahoma" pitchFamily="34" charset="0"/>
                <a:sym typeface="Webdings" pitchFamily="18" charset="2"/>
              </a:rPr>
              <a:t>Other informal labor </a:t>
            </a:r>
            <a:r>
              <a:rPr kumimoji="0" lang="en-US" sz="2400" dirty="0" smtClean="0">
                <a:latin typeface="Tahoma" pitchFamily="34" charset="0"/>
                <a:sym typeface="Webdings" pitchFamily="18" charset="2"/>
              </a:rPr>
              <a:t>sectors</a:t>
            </a: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</a:pPr>
            <a:r>
              <a:rPr lang="en-US" sz="2400" dirty="0" smtClean="0">
                <a:latin typeface="Tahoma" pitchFamily="34" charset="0"/>
                <a:sym typeface="Webdings" pitchFamily="18" charset="2"/>
              </a:rPr>
              <a:t>Organ sales*</a:t>
            </a:r>
            <a:endParaRPr kumimoji="0" lang="en-US" sz="2400" dirty="0">
              <a:latin typeface="Tahoma" pitchFamily="34" charset="0"/>
              <a:sym typeface="Webdings" pitchFamily="18" charset="2"/>
            </a:endParaRP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endParaRPr kumimoji="0" lang="en-US" sz="2400" dirty="0">
              <a:latin typeface="Tahoma" pitchFamily="34" charset="0"/>
              <a:sym typeface="Webdings" pitchFamily="18" charset="2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100" fill="hold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100" fill="hold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1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100" fill="hold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100" fill="hold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2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100" fill="hold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100" fill="hold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3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100" fill="hold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100" fill="hold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4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100" fill="hold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100" fill="hold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5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100" fill="hold"/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100" fill="hold"/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60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100" fill="hold"/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100" fill="hold"/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70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100" fill="hold"/>
                                        <p:tgtEl>
                                          <p:spTgt spid="52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100" fill="hold"/>
                                        <p:tgtEl>
                                          <p:spTgt spid="52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8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100" fill="hold"/>
                                        <p:tgtEl>
                                          <p:spTgt spid="52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100" fill="hold"/>
                                        <p:tgtEl>
                                          <p:spTgt spid="52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90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100" fill="hold"/>
                                        <p:tgtEl>
                                          <p:spTgt spid="52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100" fill="hold"/>
                                        <p:tgtEl>
                                          <p:spTgt spid="52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2000"/>
                            </p:stCondLst>
                            <p:childTnLst>
                              <p:par>
                                <p:cTn id="5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100" fill="hold"/>
                                        <p:tgtEl>
                                          <p:spTgt spid="52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100" fill="hold"/>
                                        <p:tgtEl>
                                          <p:spTgt spid="52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310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100" fill="hold"/>
                                        <p:tgtEl>
                                          <p:spTgt spid="522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100" fill="hold"/>
                                        <p:tgtEl>
                                          <p:spTgt spid="522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4200"/>
                            </p:stCondLst>
                            <p:childTnLst>
                              <p:par>
                                <p:cTn id="6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100" fill="hold"/>
                                        <p:tgtEl>
                                          <p:spTgt spid="522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100" fill="hold"/>
                                        <p:tgtEl>
                                          <p:spTgt spid="522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  <p:bldP spid="52227" grpId="0" build="p"/>
      <p:bldP spid="52229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Are People Recruited?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35480"/>
            <a:ext cx="8229600" cy="1722120"/>
          </a:xfrm>
        </p:spPr>
        <p:txBody>
          <a:bodyPr/>
          <a:lstStyle/>
          <a:p>
            <a:pPr>
              <a:lnSpc>
                <a:spcPct val="90000"/>
              </a:lnSpc>
              <a:buSzPct val="70000"/>
              <a:buFont typeface="Wingdings" pitchFamily="2" charset="2"/>
              <a:buChar char="l"/>
            </a:pPr>
            <a:r>
              <a:rPr lang="en-US" sz="2400" dirty="0"/>
              <a:t>Acquaintances or family</a:t>
            </a:r>
          </a:p>
          <a:p>
            <a:pPr>
              <a:lnSpc>
                <a:spcPct val="90000"/>
              </a:lnSpc>
              <a:buSzPct val="70000"/>
              <a:buFont typeface="Wingdings" pitchFamily="2" charset="2"/>
              <a:buChar char="l"/>
            </a:pPr>
            <a:r>
              <a:rPr lang="en-US" sz="2400" dirty="0"/>
              <a:t>Newspaper </a:t>
            </a:r>
            <a:r>
              <a:rPr lang="en-US" sz="2400" dirty="0" smtClean="0"/>
              <a:t> advertisements, Backpage.com</a:t>
            </a:r>
            <a:endParaRPr lang="en-US" sz="2400" dirty="0"/>
          </a:p>
          <a:p>
            <a:pPr>
              <a:lnSpc>
                <a:spcPct val="90000"/>
              </a:lnSpc>
              <a:buSzPct val="70000"/>
              <a:buFont typeface="Wingdings" pitchFamily="2" charset="2"/>
              <a:buChar char="l"/>
            </a:pPr>
            <a:r>
              <a:rPr lang="en-US" sz="2400" dirty="0"/>
              <a:t>Fake employment agencies</a:t>
            </a:r>
          </a:p>
          <a:p>
            <a:pPr>
              <a:lnSpc>
                <a:spcPct val="90000"/>
              </a:lnSpc>
              <a:buSzPct val="70000"/>
              <a:buFont typeface="Wingdings" pitchFamily="2" charset="2"/>
              <a:buChar char="l"/>
            </a:pPr>
            <a:r>
              <a:rPr lang="en-US" sz="2400" dirty="0"/>
              <a:t>Front businesses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  <p:pic>
        <p:nvPicPr>
          <p:cNvPr id="2" name="Picture 1" descr="videos-interne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743200"/>
            <a:ext cx="4224700" cy="2865755"/>
          </a:xfrm>
          <a:prstGeom prst="ellipse">
            <a:avLst/>
          </a:prstGeom>
          <a:ln w="63500" cap="rnd">
            <a:solidFill>
              <a:schemeClr val="accent5">
                <a:lumMod val="7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  <a:reflection blurRad="6350" stA="50000" endA="295" endPos="92000" dist="101600" dir="5400000" sy="-100000" algn="bl" rotWithShape="0"/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533400" y="3657600"/>
            <a:ext cx="4876800" cy="245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buClr>
                <a:schemeClr val="accent3"/>
              </a:buClr>
              <a:buSzPct val="70000"/>
              <a:buFont typeface="Wingdings" pitchFamily="2" charset="2"/>
              <a:buChar char="l"/>
            </a:pPr>
            <a:r>
              <a:rPr lang="en-US" sz="2400" dirty="0" smtClean="0"/>
              <a:t>INTERNET</a:t>
            </a:r>
          </a:p>
          <a:p>
            <a:pPr>
              <a:lnSpc>
                <a:spcPct val="90000"/>
              </a:lnSpc>
              <a:buClr>
                <a:schemeClr val="accent3"/>
              </a:buClr>
              <a:buSzPct val="70000"/>
              <a:buFont typeface="Wingdings" pitchFamily="2" charset="2"/>
              <a:buChar char="l"/>
            </a:pPr>
            <a:r>
              <a:rPr lang="en-US" sz="2400" dirty="0" smtClean="0"/>
              <a:t>Word </a:t>
            </a:r>
            <a:r>
              <a:rPr lang="en-US" sz="2400" dirty="0"/>
              <a:t>of mouth</a:t>
            </a:r>
          </a:p>
          <a:p>
            <a:pPr>
              <a:lnSpc>
                <a:spcPct val="90000"/>
              </a:lnSpc>
              <a:buClr>
                <a:schemeClr val="accent3"/>
              </a:buClr>
              <a:buSzPct val="70000"/>
              <a:buFont typeface="Wingdings" pitchFamily="2" charset="2"/>
              <a:buChar char="l"/>
            </a:pPr>
            <a:r>
              <a:rPr lang="en-US" sz="2400" dirty="0"/>
              <a:t>Abduction</a:t>
            </a:r>
          </a:p>
          <a:p>
            <a:pPr>
              <a:lnSpc>
                <a:spcPct val="90000"/>
              </a:lnSpc>
              <a:buClr>
                <a:schemeClr val="accent3"/>
              </a:buClr>
              <a:buSzPct val="70000"/>
              <a:buFont typeface="Wingdings" pitchFamily="2" charset="2"/>
              <a:buChar char="l"/>
            </a:pPr>
            <a:r>
              <a:rPr lang="en-US" sz="2400" dirty="0"/>
              <a:t>Use of threats, intimidation                                                and violence</a:t>
            </a:r>
          </a:p>
          <a:p>
            <a:pPr>
              <a:lnSpc>
                <a:spcPct val="90000"/>
              </a:lnSpc>
              <a:buClr>
                <a:schemeClr val="accent3"/>
              </a:buClr>
              <a:buSzPct val="70000"/>
              <a:buFont typeface="Wingdings" pitchFamily="2" charset="2"/>
              <a:buChar char="l"/>
            </a:pPr>
            <a:r>
              <a:rPr lang="en-US" sz="2400" dirty="0"/>
              <a:t>False promises 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0"/>
                            </p:stCondLst>
                            <p:childTnLst>
                              <p:par>
                                <p:cTn id="1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100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300"/>
                            </p:stCondLst>
                            <p:childTnLst>
                              <p:par>
                                <p:cTn id="1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110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400"/>
                            </p:stCondLst>
                            <p:childTnLst>
                              <p:par>
                                <p:cTn id="1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11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1100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6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600"/>
                            </p:stCondLst>
                            <p:childTnLst>
                              <p:par>
                                <p:cTn id="3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1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700"/>
                            </p:stCondLst>
                            <p:childTnLst>
                              <p:par>
                                <p:cTn id="3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1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800"/>
                            </p:stCondLst>
                            <p:childTnLst>
                              <p:par>
                                <p:cTn id="4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1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900"/>
                            </p:stCondLst>
                            <p:childTnLst>
                              <p:par>
                                <p:cTn id="4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11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000"/>
                            </p:stCondLst>
                            <p:childTnLst>
                              <p:par>
                                <p:cTn id="4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11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4" grpId="0"/>
      <p:bldP spid="59395" grpId="0" build="p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5105400" cy="1143000"/>
          </a:xfrm>
        </p:spPr>
        <p:txBody>
          <a:bodyPr/>
          <a:lstStyle/>
          <a:p>
            <a:r>
              <a:rPr lang="en-US" dirty="0" smtClean="0"/>
              <a:t>SPORTING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4400" y="1905000"/>
            <a:ext cx="4114800" cy="4389120"/>
          </a:xfrm>
        </p:spPr>
        <p:txBody>
          <a:bodyPr>
            <a:normAutofit fontScale="92500" lnSpcReduction="10000"/>
          </a:bodyPr>
          <a:lstStyle/>
          <a:p>
            <a:pPr>
              <a:buSzPct val="145000"/>
              <a:buFont typeface="Arial"/>
              <a:buChar char="•"/>
            </a:pPr>
            <a:r>
              <a:rPr lang="en-US" dirty="0" smtClean="0"/>
              <a:t> </a:t>
            </a:r>
            <a:r>
              <a:rPr lang="en-US" dirty="0"/>
              <a:t>M</a:t>
            </a:r>
            <a:r>
              <a:rPr lang="en-US" dirty="0" smtClean="0"/>
              <a:t>ajor sporting events -occasions for  trafficking. </a:t>
            </a:r>
          </a:p>
          <a:p>
            <a:pPr marL="0" indent="0">
              <a:buNone/>
            </a:pPr>
            <a:r>
              <a:rPr lang="en-US" sz="1900" dirty="0" smtClean="0"/>
              <a:t>Women are moved into hotels  adjacent to the event to “service” the patrons of the event.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ECPAT-USA Code for Hotels</a:t>
            </a:r>
          </a:p>
          <a:p>
            <a:pPr>
              <a:buSzPct val="160000"/>
              <a:buFont typeface="Arial"/>
              <a:buChar char="•"/>
            </a:pPr>
            <a:r>
              <a:rPr lang="en-US" dirty="0" smtClean="0"/>
              <a:t>Examples from sporting events. (Americas Cup </a:t>
            </a:r>
            <a:r>
              <a:rPr lang="en-US" smtClean="0"/>
              <a:t>in SF; </a:t>
            </a:r>
            <a:r>
              <a:rPr lang="en-US" dirty="0" smtClean="0"/>
              <a:t>Super Bowl 2015 – Arizona)</a:t>
            </a:r>
          </a:p>
          <a:p>
            <a:pPr>
              <a:buSzPct val="160000"/>
              <a:buFont typeface="Arial"/>
              <a:buChar char="•"/>
            </a:pPr>
            <a:r>
              <a:rPr lang="en-US" dirty="0" smtClean="0"/>
              <a:t>Upcoming Super Bowl 2016</a:t>
            </a:r>
            <a:endParaRPr lang="en-US" dirty="0"/>
          </a:p>
        </p:txBody>
      </p:sp>
      <p:pic>
        <p:nvPicPr>
          <p:cNvPr id="4" name="Picture 3" descr="levi-stadiu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" y="2362200"/>
            <a:ext cx="3990109" cy="2743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6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600"/>
                            </p:stCondLst>
                            <p:childTnLst>
                              <p:par>
                                <p:cTn id="2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600"/>
                            </p:stCondLst>
                            <p:childTnLst>
                              <p:par>
                                <p:cTn id="2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600"/>
                            </p:stCondLst>
                            <p:childTnLst>
                              <p:par>
                                <p:cTn id="3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600"/>
                            </p:stCondLst>
                            <p:childTnLst>
                              <p:par>
                                <p:cTn id="3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cap="all" dirty="0"/>
              <a:t>Victims of Trafficking </a:t>
            </a:r>
            <a:r>
              <a:rPr lang="en-US" sz="2800" b="1" cap="all" dirty="0" smtClean="0"/>
              <a:t>and VIOLENCE PROTECTION ACT 2000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371600" y="2133600"/>
            <a:ext cx="6629401" cy="415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Clr>
                <a:schemeClr val="accent3"/>
              </a:buClr>
              <a:buSzPct val="145000"/>
              <a:buFont typeface="Arial"/>
              <a:buChar char="•"/>
            </a:pPr>
            <a:r>
              <a:rPr lang="en-US" sz="2400" dirty="0" smtClean="0"/>
              <a:t>Provides </a:t>
            </a:r>
            <a:r>
              <a:rPr lang="en-US" sz="2400" dirty="0"/>
              <a:t>trafficked persons immigration relief and other benefits</a:t>
            </a:r>
          </a:p>
          <a:p>
            <a:pPr marL="342900" lvl="0" indent="-342900">
              <a:buClr>
                <a:schemeClr val="accent3"/>
              </a:buClr>
              <a:buSzPct val="145000"/>
              <a:buFont typeface="Arial"/>
              <a:buChar char="•"/>
            </a:pPr>
            <a:r>
              <a:rPr lang="en-US" sz="2400" dirty="0"/>
              <a:t>Prosecution</a:t>
            </a:r>
          </a:p>
          <a:p>
            <a:pPr lvl="1">
              <a:buClr>
                <a:schemeClr val="accent3"/>
              </a:buClr>
              <a:buSzPct val="145000"/>
            </a:pPr>
            <a:r>
              <a:rPr lang="en-US" sz="2400" dirty="0"/>
              <a:t>Defines new crimes of trafficking and forced labor </a:t>
            </a:r>
          </a:p>
          <a:p>
            <a:pPr marL="342900" lvl="0" indent="-342900">
              <a:buClr>
                <a:schemeClr val="accent3"/>
              </a:buClr>
              <a:buSzPct val="145000"/>
              <a:buFont typeface="Arial"/>
              <a:buChar char="•"/>
            </a:pPr>
            <a:r>
              <a:rPr lang="en-US" sz="2400" dirty="0"/>
              <a:t>Prevention</a:t>
            </a:r>
          </a:p>
          <a:p>
            <a:pPr lvl="1">
              <a:buClr>
                <a:schemeClr val="accent3"/>
              </a:buClr>
              <a:buSzPct val="145000"/>
            </a:pPr>
            <a:r>
              <a:rPr lang="en-US" sz="2400" dirty="0"/>
              <a:t>U.S. State Dept. publishes annual </a:t>
            </a:r>
            <a:r>
              <a:rPr lang="en-US" sz="2400" i="1" dirty="0"/>
              <a:t>Trafficking In Persons Report</a:t>
            </a:r>
            <a:r>
              <a:rPr lang="en-US" sz="2400" dirty="0"/>
              <a:t> on countries’ efforts in combating trafficking</a:t>
            </a:r>
          </a:p>
          <a:p>
            <a:pPr lvl="1">
              <a:buClr>
                <a:schemeClr val="accent3"/>
              </a:buClr>
              <a:buSzPct val="145000"/>
            </a:pPr>
            <a:r>
              <a:rPr lang="en-US" sz="2400" dirty="0"/>
              <a:t>Currently 13 bills before Congress re sex </a:t>
            </a:r>
            <a:r>
              <a:rPr lang="en-US" sz="2400" dirty="0" smtClean="0"/>
              <a:t>trafficking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616468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6" presetClass="entr" presetSubtype="2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6" presetClass="entr" presetSubtype="2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6" presetClass="entr" presetSubtype="2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6" presetClass="entr" presetSubtype="2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Victims </a:t>
            </a:r>
            <a:r>
              <a:rPr lang="en-US" dirty="0"/>
              <a:t>Of Human Trafficking Are </a:t>
            </a:r>
            <a:r>
              <a:rPr lang="en-US" dirty="0" smtClean="0"/>
              <a:t>Entitled to:</a:t>
            </a:r>
            <a:endParaRPr lang="en-US" dirty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2667000"/>
            <a:ext cx="3733800" cy="2895600"/>
          </a:xfrm>
        </p:spPr>
        <p:txBody>
          <a:bodyPr/>
          <a:lstStyle/>
          <a:p>
            <a:pPr>
              <a:buFont typeface="Wingdings" pitchFamily="2" charset="2"/>
              <a:buChar char="l"/>
            </a:pPr>
            <a:r>
              <a:rPr lang="en-US" dirty="0"/>
              <a:t>Safety</a:t>
            </a:r>
          </a:p>
          <a:p>
            <a:pPr>
              <a:buFont typeface="Wingdings" pitchFamily="2" charset="2"/>
              <a:buChar char="l"/>
            </a:pPr>
            <a:r>
              <a:rPr lang="en-US" dirty="0"/>
              <a:t>Privacy</a:t>
            </a:r>
          </a:p>
          <a:p>
            <a:pPr>
              <a:buFont typeface="Wingdings" pitchFamily="2" charset="2"/>
              <a:buChar char="l"/>
            </a:pPr>
            <a:r>
              <a:rPr lang="en-US" dirty="0"/>
              <a:t>Information</a:t>
            </a:r>
          </a:p>
          <a:p>
            <a:pPr>
              <a:buFont typeface="Wingdings" pitchFamily="2" charset="2"/>
              <a:buChar char="l"/>
            </a:pPr>
            <a:r>
              <a:rPr lang="en-US" dirty="0"/>
              <a:t>Legal representation</a:t>
            </a:r>
          </a:p>
          <a:p>
            <a:pPr>
              <a:buFont typeface="Wingdings" pitchFamily="2" charset="2"/>
              <a:buChar char="l"/>
            </a:pPr>
            <a:r>
              <a:rPr lang="en-US" dirty="0"/>
              <a:t>Be heard in court</a:t>
            </a:r>
          </a:p>
          <a:p>
            <a:endParaRPr lang="en-US" dirty="0"/>
          </a:p>
        </p:txBody>
      </p:sp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5029200" y="2286000"/>
            <a:ext cx="3810000" cy="280076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</a:pPr>
            <a:r>
              <a:rPr kumimoji="0" lang="en-US" sz="2400" dirty="0">
                <a:latin typeface="Tahoma" pitchFamily="34" charset="0"/>
                <a:sym typeface="Webdings" pitchFamily="18" charset="2"/>
              </a:rPr>
              <a:t>   Compensation for   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kumimoji="0" lang="en-US" sz="2400" dirty="0">
                <a:latin typeface="Tahoma" pitchFamily="34" charset="0"/>
                <a:sym typeface="Webdings" pitchFamily="18" charset="2"/>
              </a:rPr>
              <a:t>     damages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</a:pPr>
            <a:r>
              <a:rPr kumimoji="0" lang="en-US" sz="2400" dirty="0">
                <a:latin typeface="Tahoma" pitchFamily="34" charset="0"/>
                <a:sym typeface="Webdings" pitchFamily="18" charset="2"/>
              </a:rPr>
              <a:t>   Medical assistance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</a:pPr>
            <a:r>
              <a:rPr kumimoji="0" lang="en-US" sz="2400" dirty="0">
                <a:latin typeface="Tahoma" pitchFamily="34" charset="0"/>
                <a:sym typeface="Webdings" pitchFamily="18" charset="2"/>
              </a:rPr>
              <a:t>   Social assistance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</a:pPr>
            <a:r>
              <a:rPr kumimoji="0" lang="en-US" sz="2400" dirty="0">
                <a:latin typeface="Tahoma" pitchFamily="34" charset="0"/>
                <a:sym typeface="Webdings" pitchFamily="18" charset="2"/>
              </a:rPr>
              <a:t>   Seek Residence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</a:pPr>
            <a:r>
              <a:rPr kumimoji="0" lang="en-US" sz="2400" dirty="0">
                <a:latin typeface="Tahoma" pitchFamily="34" charset="0"/>
                <a:sym typeface="Webdings" pitchFamily="18" charset="2"/>
              </a:rPr>
              <a:t>   Return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55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55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5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build="p"/>
      <p:bldP spid="6554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CAN I/WE DO ?  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81200"/>
            <a:ext cx="8229600" cy="4389120"/>
          </a:xfrm>
        </p:spPr>
        <p:txBody>
          <a:bodyPr>
            <a:normAutofit/>
          </a:bodyPr>
          <a:lstStyle/>
          <a:p>
            <a:pPr lvl="0"/>
            <a:r>
              <a:rPr lang="en-US" b="1" dirty="0" smtClean="0"/>
              <a:t>PRAY</a:t>
            </a:r>
            <a:r>
              <a:rPr lang="en-US" b="1" dirty="0"/>
              <a:t> </a:t>
            </a:r>
            <a:r>
              <a:rPr lang="en-US" b="1" dirty="0" smtClean="0"/>
              <a:t> everyday for victims/survivors/traffickers</a:t>
            </a:r>
            <a:endParaRPr lang="en-US" dirty="0"/>
          </a:p>
          <a:p>
            <a:pPr>
              <a:buFont typeface="Arial"/>
              <a:buChar char="•"/>
            </a:pPr>
            <a:r>
              <a:rPr lang="en-US" b="1" dirty="0" smtClean="0"/>
              <a:t>LEARN </a:t>
            </a:r>
            <a:r>
              <a:rPr lang="en-US" b="1" dirty="0"/>
              <a:t>AND </a:t>
            </a:r>
            <a:r>
              <a:rPr lang="en-US" b="1" dirty="0" smtClean="0"/>
              <a:t>SHARE</a:t>
            </a:r>
            <a:endParaRPr lang="en-US" b="1" dirty="0"/>
          </a:p>
          <a:p>
            <a:pPr marL="667512" lvl="2" indent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Diocese of San Jose </a:t>
            </a:r>
            <a:r>
              <a:rPr lang="en-US" sz="1800" b="1" dirty="0" smtClean="0">
                <a:solidFill>
                  <a:schemeClr val="accent1"/>
                </a:solidFill>
              </a:rPr>
              <a:t>– </a:t>
            </a:r>
            <a:r>
              <a:rPr lang="en-US" sz="1800" b="1" dirty="0" err="1" smtClean="0">
                <a:solidFill>
                  <a:schemeClr val="accent1"/>
                </a:solidFill>
              </a:rPr>
              <a:t>www.dsj.org</a:t>
            </a:r>
            <a:r>
              <a:rPr lang="en-US" sz="1800" b="1" dirty="0" smtClean="0">
                <a:solidFill>
                  <a:schemeClr val="accent1"/>
                </a:solidFill>
              </a:rPr>
              <a:t>/</a:t>
            </a:r>
            <a:r>
              <a:rPr lang="en-US" sz="1800" b="1" dirty="0" err="1" smtClean="0">
                <a:solidFill>
                  <a:schemeClr val="accent1"/>
                </a:solidFill>
              </a:rPr>
              <a:t>endhumantrafficking</a:t>
            </a:r>
            <a:endParaRPr lang="en-US" sz="1800" b="1" dirty="0" smtClean="0">
              <a:solidFill>
                <a:schemeClr val="accent1"/>
              </a:solidFill>
            </a:endParaRPr>
          </a:p>
          <a:p>
            <a:pPr marL="667512" lvl="2" indent="0">
              <a:buNone/>
            </a:pPr>
            <a:r>
              <a:rPr lang="en-US" sz="1800" b="1" dirty="0" smtClean="0">
                <a:solidFill>
                  <a:schemeClr val="accent1"/>
                </a:solidFill>
              </a:rPr>
              <a:t>Diocese </a:t>
            </a:r>
            <a:r>
              <a:rPr lang="en-US" sz="1800" b="1" dirty="0">
                <a:solidFill>
                  <a:schemeClr val="accent1"/>
                </a:solidFill>
              </a:rPr>
              <a:t>of Monterey</a:t>
            </a:r>
            <a:r>
              <a:rPr lang="en-US" sz="1800" dirty="0">
                <a:solidFill>
                  <a:schemeClr val="accent1"/>
                </a:solidFill>
              </a:rPr>
              <a:t> </a:t>
            </a:r>
            <a:r>
              <a:rPr lang="en-US" sz="1800" b="1" dirty="0"/>
              <a:t>– </a:t>
            </a:r>
            <a:r>
              <a:rPr lang="en-US" sz="1600" b="1" u="sng" dirty="0" smtClean="0">
                <a:solidFill>
                  <a:schemeClr val="accent1"/>
                </a:solidFill>
              </a:rPr>
              <a:t>www.dioceseofmonterey.orgstophumantrafficking</a:t>
            </a:r>
          </a:p>
          <a:p>
            <a:pPr marL="667512" lvl="2" indent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	</a:t>
            </a:r>
            <a:r>
              <a:rPr lang="en-US" sz="1600" b="1" dirty="0" smtClean="0">
                <a:solidFill>
                  <a:schemeClr val="accent1"/>
                </a:solidFill>
              </a:rPr>
              <a:t>			</a:t>
            </a:r>
            <a:r>
              <a:rPr lang="en-US" sz="1600" b="1" u="sng" dirty="0" smtClean="0">
                <a:solidFill>
                  <a:schemeClr val="accent1"/>
                </a:solidFill>
              </a:rPr>
              <a:t>Stop Trafficking  </a:t>
            </a:r>
            <a:r>
              <a:rPr lang="en-US" sz="1600" b="1" u="sng" dirty="0" err="1" smtClean="0">
                <a:solidFill>
                  <a:schemeClr val="accent1"/>
                </a:solidFill>
              </a:rPr>
              <a:t>jeansds@yahoo.com</a:t>
            </a:r>
            <a:endParaRPr lang="en-US" sz="1600" b="1" dirty="0">
              <a:solidFill>
                <a:schemeClr val="accent1"/>
              </a:solidFill>
            </a:endParaRPr>
          </a:p>
          <a:p>
            <a:pPr marL="0" lvl="0" indent="0">
              <a:buNone/>
            </a:pPr>
            <a:r>
              <a:rPr lang="en-US" sz="1600" b="1" dirty="0" smtClean="0"/>
              <a:t> </a:t>
            </a:r>
            <a:endParaRPr lang="en-US" sz="1600" dirty="0"/>
          </a:p>
          <a:p>
            <a:pPr marL="0" lvl="0" indent="0">
              <a:buNone/>
            </a:pPr>
            <a:endParaRPr lang="en-US" b="1" dirty="0" smtClean="0"/>
          </a:p>
          <a:p>
            <a:pPr lvl="0"/>
            <a:endParaRPr lang="en-US" b="1" dirty="0"/>
          </a:p>
          <a:p>
            <a:pPr lvl="0"/>
            <a:endParaRPr lang="en-US" dirty="0"/>
          </a:p>
          <a:p>
            <a:endParaRPr lang="en-US" dirty="0"/>
          </a:p>
        </p:txBody>
      </p:sp>
      <p:pic>
        <p:nvPicPr>
          <p:cNvPr id="5" name="Picture 4" descr="masthead-blan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038600"/>
            <a:ext cx="3810000" cy="1981200"/>
          </a:xfrm>
          <a:prstGeom prst="rect">
            <a:avLst/>
          </a:prstGeom>
        </p:spPr>
      </p:pic>
      <p:pic>
        <p:nvPicPr>
          <p:cNvPr id="6" name="Picture 5" descr="EndHumanTrafficking-Newsletter2.jpg"/>
          <p:cNvPicPr/>
          <p:nvPr/>
        </p:nvPicPr>
        <p:blipFill>
          <a:blip r:embed="rId3"/>
          <a:stretch>
            <a:fillRect/>
          </a:stretch>
        </p:blipFill>
        <p:spPr>
          <a:xfrm>
            <a:off x="3505200" y="5486400"/>
            <a:ext cx="5060950" cy="11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097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b="1" dirty="0" smtClean="0"/>
              <a:t>OBSERVE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800" y="1600200"/>
            <a:ext cx="3810000" cy="438912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3600" b="1" dirty="0"/>
              <a:t>CITIZEN AWARENESS </a:t>
            </a:r>
          </a:p>
          <a:p>
            <a:endParaRPr lang="en-US" dirty="0" smtClean="0"/>
          </a:p>
          <a:p>
            <a:r>
              <a:rPr lang="en-US" dirty="0" smtClean="0"/>
              <a:t>Look for “clues”:</a:t>
            </a:r>
          </a:p>
          <a:p>
            <a:r>
              <a:rPr lang="en-US" dirty="0" smtClean="0"/>
              <a:t>Evidence of being controlled</a:t>
            </a:r>
          </a:p>
          <a:p>
            <a:r>
              <a:rPr lang="en-US" dirty="0" smtClean="0"/>
              <a:t>Inability to move or leave job</a:t>
            </a:r>
          </a:p>
          <a:p>
            <a:r>
              <a:rPr lang="en-US" dirty="0" smtClean="0"/>
              <a:t>Bruises, signs of abuse</a:t>
            </a:r>
          </a:p>
          <a:p>
            <a:r>
              <a:rPr lang="en-US" dirty="0" smtClean="0"/>
              <a:t>Fear or depression</a:t>
            </a:r>
          </a:p>
          <a:p>
            <a:r>
              <a:rPr lang="en-US" dirty="0" smtClean="0"/>
              <a:t>Not speaking on own behalf</a:t>
            </a:r>
          </a:p>
          <a:p>
            <a:r>
              <a:rPr lang="en-US" dirty="0" smtClean="0"/>
              <a:t>No forms of identification</a:t>
            </a:r>
            <a:endParaRPr lang="en-US" dirty="0"/>
          </a:p>
        </p:txBody>
      </p:sp>
      <p:pic>
        <p:nvPicPr>
          <p:cNvPr id="5" name="Picture 4" descr="images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64857">
            <a:off x="514829" y="2340369"/>
            <a:ext cx="4134971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579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3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13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8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13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100"/>
                            </p:stCondLst>
                            <p:childTnLst>
                              <p:par>
                                <p:cTn id="2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13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400"/>
                            </p:stCondLst>
                            <p:childTnLst>
                              <p:par>
                                <p:cTn id="2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13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700"/>
                            </p:stCondLst>
                            <p:childTnLst>
                              <p:par>
                                <p:cTn id="3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13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000"/>
                            </p:stCondLst>
                            <p:childTnLst>
                              <p:par>
                                <p:cTn id="3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13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300"/>
                            </p:stCondLst>
                            <p:childTnLst>
                              <p:par>
                                <p:cTn id="3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13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143000"/>
            <a:ext cx="8382000" cy="762000"/>
          </a:xfrm>
        </p:spPr>
        <p:txBody>
          <a:bodyPr>
            <a:normAutofit fontScale="90000"/>
          </a:bodyPr>
          <a:lstStyle/>
          <a:p>
            <a:pPr lvl="0" algn="ctr"/>
            <a:r>
              <a:rPr lang="en-US" sz="5400" b="1" dirty="0" smtClean="0"/>
              <a:t>IDENTIFY,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514600"/>
            <a:ext cx="8229600" cy="3627120"/>
          </a:xfrm>
        </p:spPr>
        <p:txBody>
          <a:bodyPr>
            <a:normAutofit/>
          </a:bodyPr>
          <a:lstStyle/>
          <a:p>
            <a:r>
              <a:rPr lang="en-US" sz="3200" b="1" dirty="0"/>
              <a:t>Polaris Project</a:t>
            </a:r>
            <a:r>
              <a:rPr lang="en-US" sz="3200" dirty="0"/>
              <a:t>, national hotline. </a:t>
            </a:r>
            <a:r>
              <a:rPr lang="en-US" sz="3200" dirty="0" smtClean="0"/>
              <a:t>              Put </a:t>
            </a:r>
            <a:r>
              <a:rPr lang="en-US" sz="3200" dirty="0"/>
              <a:t>on cell phone</a:t>
            </a:r>
            <a:r>
              <a:rPr lang="en-US" sz="3200" dirty="0" smtClean="0"/>
              <a:t>.1</a:t>
            </a:r>
            <a:r>
              <a:rPr lang="en-US" sz="3200" dirty="0"/>
              <a:t>-888-3737-888  </a:t>
            </a:r>
            <a:r>
              <a:rPr lang="en-US" sz="3200" dirty="0" smtClean="0"/>
              <a:t>                   </a:t>
            </a:r>
          </a:p>
          <a:p>
            <a:r>
              <a:rPr lang="en-US" sz="3200" dirty="0" smtClean="0"/>
              <a:t>TEXT </a:t>
            </a:r>
            <a:r>
              <a:rPr lang="en-US" sz="3200" dirty="0" err="1"/>
              <a:t>BeFree</a:t>
            </a:r>
            <a:r>
              <a:rPr lang="en-US" sz="3200" dirty="0"/>
              <a:t> (277-377)</a:t>
            </a:r>
          </a:p>
          <a:p>
            <a:pPr>
              <a:buSzPct val="145000"/>
              <a:buFont typeface="Arial"/>
              <a:buChar char="•"/>
            </a:pPr>
            <a:r>
              <a:rPr lang="en-US" sz="3200" dirty="0" smtClean="0"/>
              <a:t>San </a:t>
            </a:r>
            <a:r>
              <a:rPr lang="en-US" sz="3200" dirty="0"/>
              <a:t>Jose Police </a:t>
            </a:r>
            <a:r>
              <a:rPr lang="en-US" sz="3200" dirty="0" err="1" smtClean="0"/>
              <a:t>Dept</a:t>
            </a:r>
            <a:endParaRPr lang="en-US" sz="3200" dirty="0"/>
          </a:p>
          <a:p>
            <a:pPr marL="0" indent="0">
              <a:buSzPct val="145000"/>
              <a:buNone/>
            </a:pPr>
            <a:r>
              <a:rPr lang="en-US" sz="3200" b="1" dirty="0"/>
              <a:t>	</a:t>
            </a:r>
            <a:r>
              <a:rPr lang="en-US" b="1" dirty="0" smtClean="0"/>
              <a:t>Human </a:t>
            </a:r>
            <a:r>
              <a:rPr lang="en-US" b="1" dirty="0"/>
              <a:t>Trafficking Task Force 408-537-1999 </a:t>
            </a:r>
            <a:endParaRPr lang="en-US" b="1" dirty="0" smtClean="0"/>
          </a:p>
          <a:p>
            <a:pPr>
              <a:buSzPct val="145000"/>
              <a:buFont typeface="Arial"/>
              <a:buChar char="•"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BECOME A RESPONSIBLE CONSUMER</a:t>
            </a:r>
            <a:endParaRPr lang="en-US" sz="4000" dirty="0"/>
          </a:p>
        </p:txBody>
      </p:sp>
      <p:pic>
        <p:nvPicPr>
          <p:cNvPr id="4" name="Content Placeholder 3" descr="263094-humantrafficking-1317288015-162-640x480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3" r="15843"/>
          <a:stretch>
            <a:fillRect/>
          </a:stretch>
        </p:blipFill>
        <p:spPr>
          <a:xfrm>
            <a:off x="457200" y="2194560"/>
            <a:ext cx="3962400" cy="4100135"/>
          </a:xfrm>
          <a:effectLst>
            <a:reflection blurRad="6350" stA="50000" endA="300" endPos="55500" dist="50800" dir="5400000" sy="-100000" algn="bl" rotWithShape="0"/>
          </a:effectLst>
          <a:scene3d>
            <a:camera prst="perspectiveContrastingRightFacing"/>
            <a:lightRig rig="threePt" dir="t"/>
          </a:scene3d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FAIR TRADE: coffee,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dirty="0" smtClean="0"/>
              <a:t>     chocolate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2000" dirty="0" smtClean="0"/>
              <a:t>	www.CRSFairtrade.org</a:t>
            </a:r>
          </a:p>
          <a:p>
            <a:pPr marL="0" indent="0">
              <a:lnSpc>
                <a:spcPct val="70000"/>
              </a:lnSpc>
              <a:buNone/>
            </a:pPr>
            <a:endParaRPr lang="en-US" sz="2000" dirty="0"/>
          </a:p>
          <a:p>
            <a:pPr>
              <a:lnSpc>
                <a:spcPct val="70000"/>
              </a:lnSpc>
              <a:buSzPct val="145000"/>
              <a:buFont typeface="Arial"/>
              <a:buChar char="•"/>
            </a:pPr>
            <a:r>
              <a:rPr lang="en-US" sz="2400" dirty="0" smtClean="0"/>
              <a:t>Where are your clothes/uniforms made?</a:t>
            </a:r>
          </a:p>
          <a:p>
            <a:pPr marL="0" indent="0">
              <a:lnSpc>
                <a:spcPct val="70000"/>
              </a:lnSpc>
              <a:buNone/>
            </a:pPr>
            <a:endParaRPr lang="en-US" dirty="0" smtClean="0"/>
          </a:p>
          <a:p>
            <a:pPr>
              <a:lnSpc>
                <a:spcPct val="70000"/>
              </a:lnSpc>
              <a:buSzPct val="145000"/>
              <a:buFont typeface="Arial"/>
              <a:buChar char="•"/>
            </a:pPr>
            <a:r>
              <a:rPr lang="en-US" sz="2400" dirty="0" smtClean="0"/>
              <a:t>Go to “Made in a free world” www.slaveryfootprint/</a:t>
            </a:r>
            <a:r>
              <a:rPr lang="en-US" sz="2400" dirty="0" err="1" smtClean="0"/>
              <a:t>about#getapp</a:t>
            </a:r>
            <a:endParaRPr lang="en-US" sz="2400" dirty="0" smtClean="0"/>
          </a:p>
          <a:p>
            <a:pPr marL="0" indent="0">
              <a:lnSpc>
                <a:spcPct val="70000"/>
              </a:lnSpc>
              <a:buNone/>
            </a:pPr>
            <a:endParaRPr lang="en-US" dirty="0"/>
          </a:p>
          <a:p>
            <a:pPr marL="0" indent="0">
              <a:lnSpc>
                <a:spcPct val="7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561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 VOLUNTEER</a:t>
            </a:r>
            <a:endParaRPr lang="en-US" dirty="0"/>
          </a:p>
        </p:txBody>
      </p:sp>
      <p:pic>
        <p:nvPicPr>
          <p:cNvPr id="4" name="Content Placeholder 3" descr="human-trafficking-med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4" b="4484"/>
          <a:stretch>
            <a:fillRect/>
          </a:stretch>
        </p:blipFill>
        <p:spPr>
          <a:xfrm>
            <a:off x="3562350" y="2895600"/>
            <a:ext cx="5143500" cy="27432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685800" y="2133600"/>
            <a:ext cx="2667000" cy="4093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CNEHT </a:t>
            </a:r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SBCEHT </a:t>
            </a:r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CATHOLIC CHARITIES DSJ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286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676400" y="609600"/>
            <a:ext cx="5334000" cy="1143000"/>
          </a:xfrm>
        </p:spPr>
        <p:txBody>
          <a:bodyPr/>
          <a:lstStyle/>
          <a:p>
            <a:pPr algn="ctr"/>
            <a:r>
              <a:rPr lang="en-US" dirty="0" smtClean="0"/>
              <a:t>ADVOCACY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304800" y="4419600"/>
            <a:ext cx="8610600" cy="2209800"/>
          </a:xfrm>
        </p:spPr>
        <p:txBody>
          <a:bodyPr>
            <a:normAutofit fontScale="85000" lnSpcReduction="20000"/>
          </a:bodyPr>
          <a:lstStyle/>
          <a:p>
            <a:pPr>
              <a:buFont typeface="Arial"/>
              <a:buChar char="•"/>
            </a:pPr>
            <a:endParaRPr lang="en-US" sz="2400" dirty="0" smtClean="0"/>
          </a:p>
          <a:p>
            <a:pPr marL="0" indent="0">
              <a:buSzPct val="97000"/>
              <a:buNone/>
            </a:pPr>
            <a:r>
              <a:rPr lang="en-US" sz="2400" dirty="0" smtClean="0"/>
              <a:t>URGE STATE legislators</a:t>
            </a:r>
          </a:p>
          <a:p>
            <a:pPr lvl="1">
              <a:buSzPct val="75000"/>
              <a:buFont typeface="Wingdings" charset="2"/>
              <a:buChar char="Ø"/>
            </a:pPr>
            <a:r>
              <a:rPr lang="en-US" sz="2200" dirty="0" smtClean="0"/>
              <a:t> </a:t>
            </a:r>
            <a:r>
              <a:rPr lang="en-US" sz="2200" dirty="0"/>
              <a:t>to strengthen laws against </a:t>
            </a:r>
            <a:r>
              <a:rPr lang="en-US" sz="2200" dirty="0" smtClean="0"/>
              <a:t>trafficking</a:t>
            </a:r>
          </a:p>
          <a:p>
            <a:pPr lvl="1">
              <a:buSzPct val="75000"/>
              <a:buFont typeface="Wingdings" charset="2"/>
              <a:buChar char="Ø"/>
            </a:pPr>
            <a:r>
              <a:rPr lang="en-US" sz="2200" dirty="0" smtClean="0"/>
              <a:t>to </a:t>
            </a:r>
            <a:r>
              <a:rPr lang="en-US" sz="2200" dirty="0"/>
              <a:t>provide resources  for law enforcement to be trained in recognizing trafficking </a:t>
            </a:r>
            <a:endParaRPr lang="en-US" sz="2200" dirty="0" smtClean="0"/>
          </a:p>
          <a:p>
            <a:pPr lvl="1">
              <a:buSzPct val="75000"/>
              <a:buFont typeface="Wingdings" charset="2"/>
              <a:buChar char="Ø"/>
            </a:pPr>
            <a:r>
              <a:rPr lang="en-US" sz="2200" dirty="0" smtClean="0"/>
              <a:t>to </a:t>
            </a:r>
            <a:r>
              <a:rPr lang="en-US" sz="2200" dirty="0"/>
              <a:t>treat trafficked persons as victims, not criminals.</a:t>
            </a:r>
          </a:p>
          <a:p>
            <a:pPr marL="0" indent="0">
              <a:buNone/>
            </a:pPr>
            <a:r>
              <a:rPr lang="en-US" dirty="0" smtClean="0"/>
              <a:t>Support US HOUSE and SENATE BILLS</a:t>
            </a:r>
            <a:endParaRPr lang="en-US" dirty="0"/>
          </a:p>
        </p:txBody>
      </p:sp>
      <p:pic>
        <p:nvPicPr>
          <p:cNvPr id="17" name="Picture 16" descr="Human-Traffickin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1" y="1828800"/>
            <a:ext cx="4495800" cy="2312637"/>
          </a:xfrm>
          <a:prstGeom prst="rect">
            <a:avLst/>
          </a:prstGeom>
          <a:ln w="57150" cmpd="sng"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882738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2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4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2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6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2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8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2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SUPPORT FINANCIALLY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533400" y="1828800"/>
            <a:ext cx="4038600" cy="4435475"/>
          </a:xfrm>
        </p:spPr>
        <p:txBody>
          <a:bodyPr/>
          <a:lstStyle/>
          <a:p>
            <a:r>
              <a:rPr lang="en-US" dirty="0" smtClean="0"/>
              <a:t>SBCEHT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dirty="0"/>
              <a:t> </a:t>
            </a:r>
            <a:r>
              <a:rPr lang="en-US" dirty="0" smtClean="0"/>
              <a:t>   Community Solutions  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dirty="0" smtClean="0"/>
              <a:t>    Super Bowl – 2016 group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dirty="0" smtClean="0"/>
              <a:t>    No Traffic Ahead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       website project</a:t>
            </a:r>
          </a:p>
          <a:p>
            <a:r>
              <a:rPr lang="en-US" dirty="0" smtClean="0"/>
              <a:t>Social Agencies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sz="2800" dirty="0" smtClean="0"/>
              <a:t> Freedom Hous</a:t>
            </a:r>
            <a:r>
              <a:rPr lang="en-US" sz="2800" dirty="0"/>
              <a:t>e</a:t>
            </a:r>
            <a:r>
              <a:rPr lang="en-US" sz="2800" dirty="0" smtClean="0"/>
              <a:t>     	</a:t>
            </a:r>
            <a:r>
              <a:rPr lang="en-US" sz="1800" dirty="0" smtClean="0"/>
              <a:t>(Monarch, Nest)</a:t>
            </a:r>
          </a:p>
          <a:p>
            <a:pPr marL="0" indent="0">
              <a:lnSpc>
                <a:spcPct val="60000"/>
              </a:lnSpc>
              <a:buNone/>
            </a:pPr>
            <a:endParaRPr lang="en-US" sz="1800" dirty="0"/>
          </a:p>
          <a:p>
            <a:pPr>
              <a:lnSpc>
                <a:spcPct val="60000"/>
              </a:lnSpc>
              <a:buSzPct val="145000"/>
              <a:buFont typeface="Arial"/>
              <a:buChar char="•"/>
            </a:pPr>
            <a:r>
              <a:rPr lang="en-US" sz="2400" b="1" dirty="0" smtClean="0"/>
              <a:t>CATHOLIC  CHARITIES   </a:t>
            </a:r>
          </a:p>
          <a:p>
            <a:pPr marL="0" indent="0">
              <a:lnSpc>
                <a:spcPct val="60000"/>
              </a:lnSpc>
              <a:buNone/>
            </a:pPr>
            <a:endParaRPr lang="en-US" sz="1800" dirty="0"/>
          </a:p>
          <a:p>
            <a:pPr marL="0" indent="0">
              <a:lnSpc>
                <a:spcPct val="60000"/>
              </a:lnSpc>
              <a:buNone/>
            </a:pPr>
            <a:endParaRPr lang="en-US" sz="1800" dirty="0"/>
          </a:p>
        </p:txBody>
      </p:sp>
      <p:pic>
        <p:nvPicPr>
          <p:cNvPr id="6" name="Content Placeholder 3" descr="stop-human-trafficking.jpg"/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2" b="3302"/>
          <a:stretch>
            <a:fillRect/>
          </a:stretch>
        </p:blipFill>
        <p:spPr>
          <a:xfrm>
            <a:off x="5257800" y="2362200"/>
            <a:ext cx="3352800" cy="265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651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0"/>
                            </p:stCondLst>
                            <p:childTnLst>
                              <p:par>
                                <p:cTn id="3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4000"/>
                            </p:stCondLst>
                            <p:childTnLst>
                              <p:par>
                                <p:cTn id="4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6000"/>
                            </p:stCondLst>
                            <p:childTnLst>
                              <p:par>
                                <p:cTn id="5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Service Agencies Provide: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l"/>
            </a:pPr>
            <a:r>
              <a:rPr lang="en-US" sz="2400" dirty="0">
                <a:cs typeface="Times New Roman" pitchFamily="18" charset="0"/>
              </a:rPr>
              <a:t>Assessment of needs for social services and making a service plan</a:t>
            </a:r>
          </a:p>
          <a:p>
            <a:pPr>
              <a:lnSpc>
                <a:spcPct val="120000"/>
              </a:lnSpc>
              <a:buFont typeface="Wingdings" pitchFamily="2" charset="2"/>
              <a:buChar char="l"/>
            </a:pPr>
            <a:r>
              <a:rPr lang="en-US" sz="2400" dirty="0">
                <a:cs typeface="Times New Roman" pitchFamily="18" charset="0"/>
              </a:rPr>
              <a:t>Helping trafficked persons obtain:</a:t>
            </a:r>
          </a:p>
          <a:p>
            <a:pPr lvl="1">
              <a:lnSpc>
                <a:spcPct val="120000"/>
              </a:lnSpc>
              <a:buFontTx/>
              <a:buChar char="–"/>
            </a:pPr>
            <a:r>
              <a:rPr lang="en-US" sz="2400" dirty="0">
                <a:cs typeface="Times New Roman" pitchFamily="18" charset="0"/>
              </a:rPr>
              <a:t>Food and housing</a:t>
            </a:r>
          </a:p>
          <a:p>
            <a:pPr lvl="1">
              <a:lnSpc>
                <a:spcPct val="120000"/>
              </a:lnSpc>
              <a:buFontTx/>
              <a:buChar char="–"/>
            </a:pPr>
            <a:r>
              <a:rPr lang="en-US" sz="2400" dirty="0">
                <a:cs typeface="Times New Roman" pitchFamily="18" charset="0"/>
              </a:rPr>
              <a:t>Medical care</a:t>
            </a:r>
          </a:p>
          <a:p>
            <a:pPr lvl="1">
              <a:lnSpc>
                <a:spcPct val="120000"/>
              </a:lnSpc>
              <a:buFontTx/>
              <a:buChar char="–"/>
            </a:pPr>
            <a:r>
              <a:rPr lang="en-US" sz="2400" dirty="0">
                <a:cs typeface="Times New Roman" pitchFamily="18" charset="0"/>
              </a:rPr>
              <a:t>Mental health services</a:t>
            </a:r>
          </a:p>
          <a:p>
            <a:pPr lvl="1">
              <a:lnSpc>
                <a:spcPct val="120000"/>
              </a:lnSpc>
              <a:buFontTx/>
              <a:buChar char="–"/>
            </a:pPr>
            <a:r>
              <a:rPr lang="en-US" sz="2400" dirty="0">
                <a:cs typeface="Times New Roman" pitchFamily="18" charset="0"/>
              </a:rPr>
              <a:t>Education and employment</a:t>
            </a:r>
          </a:p>
          <a:p>
            <a:pPr lvl="1">
              <a:lnSpc>
                <a:spcPct val="120000"/>
              </a:lnSpc>
              <a:buFontTx/>
              <a:buChar char="–"/>
            </a:pPr>
            <a:r>
              <a:rPr lang="en-US" sz="2400" dirty="0">
                <a:cs typeface="Times New Roman" pitchFamily="18" charset="0"/>
              </a:rPr>
              <a:t>Life skills</a:t>
            </a:r>
          </a:p>
          <a:p>
            <a:pPr lvl="1">
              <a:lnSpc>
                <a:spcPct val="120000"/>
              </a:lnSpc>
              <a:buFontTx/>
              <a:buChar char="–"/>
            </a:pPr>
            <a:r>
              <a:rPr lang="en-US" sz="2400" dirty="0">
                <a:cs typeface="Times New Roman" pitchFamily="18" charset="0"/>
              </a:rPr>
              <a:t>Government benefits </a:t>
            </a:r>
          </a:p>
          <a:p>
            <a:pPr>
              <a:lnSpc>
                <a:spcPct val="120000"/>
              </a:lnSpc>
              <a:buFont typeface="Wingdings" pitchFamily="2" charset="2"/>
              <a:buChar char="l"/>
            </a:pPr>
            <a:r>
              <a:rPr lang="en-US" sz="2400" dirty="0">
                <a:cs typeface="Times New Roman" pitchFamily="18" charset="0"/>
              </a:rPr>
              <a:t>Crisis intervention counseling and supportive counseling</a:t>
            </a:r>
          </a:p>
          <a:p>
            <a:pPr>
              <a:lnSpc>
                <a:spcPct val="120000"/>
              </a:lnSpc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1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1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1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1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1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1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1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1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1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               STOP </a:t>
            </a:r>
            <a:r>
              <a:rPr lang="en-US" b="1" dirty="0"/>
              <a:t>THE DEMAND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If trafficked persons are the supply, the desire for cheap commercial sex and labor is the demand.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Implications </a:t>
            </a:r>
            <a:r>
              <a:rPr lang="en-US" dirty="0"/>
              <a:t>for how we raise our young men.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Male </a:t>
            </a:r>
            <a:r>
              <a:rPr lang="en-US" dirty="0"/>
              <a:t>machismo in our culture.</a:t>
            </a:r>
          </a:p>
          <a:p>
            <a:endParaRPr lang="en-US" dirty="0" smtClean="0"/>
          </a:p>
          <a:p>
            <a:r>
              <a:rPr lang="en-US" dirty="0" smtClean="0"/>
              <a:t>Link </a:t>
            </a:r>
            <a:r>
              <a:rPr lang="en-US" dirty="0"/>
              <a:t>between pornography and sexual violence </a:t>
            </a:r>
          </a:p>
        </p:txBody>
      </p:sp>
    </p:spTree>
    <p:extLst>
      <p:ext uri="{BB962C8B-B14F-4D97-AF65-F5344CB8AC3E}">
        <p14:creationId xmlns:p14="http://schemas.microsoft.com/office/powerpoint/2010/main" val="3365276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cap="all" dirty="0"/>
              <a:t>Government Partners in Combating Human Trafficking</a:t>
            </a:r>
            <a:r>
              <a:rPr lang="en-US" sz="3200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sz="2800" dirty="0"/>
              <a:t>U.S. Department of State</a:t>
            </a:r>
          </a:p>
          <a:p>
            <a:pPr lvl="1"/>
            <a:r>
              <a:rPr lang="en-US" dirty="0"/>
              <a:t>Interagency Task Force</a:t>
            </a:r>
          </a:p>
          <a:p>
            <a:pPr lvl="1"/>
            <a:r>
              <a:rPr lang="en-US" dirty="0"/>
              <a:t>Office to Combat and Monitor Trafficking in Persons </a:t>
            </a:r>
          </a:p>
          <a:p>
            <a:pPr lvl="0"/>
            <a:r>
              <a:rPr lang="en-US" sz="2800" dirty="0"/>
              <a:t>U.S. Agency for International Development</a:t>
            </a:r>
          </a:p>
          <a:p>
            <a:pPr lvl="0"/>
            <a:r>
              <a:rPr lang="en-US" sz="2800" dirty="0"/>
              <a:t>U.S. Department of Justice </a:t>
            </a:r>
          </a:p>
          <a:p>
            <a:pPr lvl="1"/>
            <a:r>
              <a:rPr lang="en-US" dirty="0"/>
              <a:t>Civil Rights Division, Criminal Section</a:t>
            </a:r>
          </a:p>
          <a:p>
            <a:pPr lvl="0"/>
            <a:r>
              <a:rPr lang="en-US" sz="2800" dirty="0"/>
              <a:t>U.S. Department of Health and Human Services</a:t>
            </a:r>
          </a:p>
          <a:p>
            <a:pPr lvl="1"/>
            <a:r>
              <a:rPr lang="en-US" dirty="0"/>
              <a:t>Office of Refugee Resettlement</a:t>
            </a:r>
          </a:p>
          <a:p>
            <a:pPr lvl="0"/>
            <a:r>
              <a:rPr lang="en-US" sz="2800" dirty="0"/>
              <a:t>U.S. Department of Labor</a:t>
            </a:r>
          </a:p>
          <a:p>
            <a:pPr lvl="0"/>
            <a:r>
              <a:rPr lang="en-US" sz="2800" dirty="0"/>
              <a:t>U.S. Department of Homeland Security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2610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0"/>
                            </p:stCondLst>
                            <p:childTnLst>
                              <p:par>
                                <p:cTn id="1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4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4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800"/>
                            </p:stCondLst>
                            <p:childTnLst>
                              <p:par>
                                <p:cTn id="1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4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4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200"/>
                            </p:stCondLst>
                            <p:childTnLst>
                              <p:par>
                                <p:cTn id="2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4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4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600"/>
                            </p:stCondLst>
                            <p:childTnLst>
                              <p:par>
                                <p:cTn id="2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4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4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000"/>
                            </p:stCondLst>
                            <p:childTnLst>
                              <p:par>
                                <p:cTn id="3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4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4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400"/>
                            </p:stCondLst>
                            <p:childTnLst>
                              <p:par>
                                <p:cTn id="3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4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4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800"/>
                            </p:stCondLst>
                            <p:childTnLst>
                              <p:par>
                                <p:cTn id="4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4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4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200"/>
                            </p:stCondLst>
                            <p:childTnLst>
                              <p:par>
                                <p:cTn id="4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4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4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600"/>
                            </p:stCondLst>
                            <p:childTnLst>
                              <p:par>
                                <p:cTn id="5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4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4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cap="all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TEENS USE OF SOCIAL MEDIA</a:t>
            </a:r>
            <a:r>
              <a:rPr lang="en-US" sz="3200" b="1" cap="all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b="1" cap="all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FROM                                 PEW RESEARCH POLL – APRIL, 2015 </a:t>
            </a:r>
            <a:endParaRPr lang="en-US" sz="32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800" dirty="0" smtClean="0"/>
              <a:t>73% of Teens have or have access to a smartphone</a:t>
            </a:r>
            <a:endParaRPr lang="en-US" dirty="0"/>
          </a:p>
          <a:p>
            <a:pPr lvl="0"/>
            <a:r>
              <a:rPr lang="en-US" sz="2800" dirty="0" smtClean="0"/>
              <a:t>91% of teens go online using a mobile device</a:t>
            </a:r>
            <a:endParaRPr lang="en-US" sz="2800" dirty="0"/>
          </a:p>
          <a:p>
            <a:pPr lvl="0"/>
            <a:r>
              <a:rPr lang="en-US" sz="2800" dirty="0" smtClean="0"/>
              <a:t>24% of teens say they go online “almost constantly”</a:t>
            </a:r>
            <a:endParaRPr lang="en-US" dirty="0"/>
          </a:p>
          <a:p>
            <a:pPr lvl="0"/>
            <a:r>
              <a:rPr lang="en-US" sz="2800" dirty="0" smtClean="0"/>
              <a:t>71% of teens ages 13 to 17 years use Facebook</a:t>
            </a:r>
            <a:endParaRPr lang="en-US" dirty="0"/>
          </a:p>
          <a:p>
            <a:pPr lvl="0"/>
            <a:r>
              <a:rPr lang="en-US" sz="2800" dirty="0" smtClean="0"/>
              <a:t>52% of teens use </a:t>
            </a:r>
            <a:r>
              <a:rPr lang="en-US" sz="2800" dirty="0" err="1" smtClean="0"/>
              <a:t>Instagram</a:t>
            </a:r>
            <a:endParaRPr lang="en-US" sz="2800" dirty="0"/>
          </a:p>
          <a:p>
            <a:pPr lvl="0"/>
            <a:r>
              <a:rPr lang="en-US" sz="2800" dirty="0" smtClean="0"/>
              <a:t>41% of teens use </a:t>
            </a:r>
            <a:r>
              <a:rPr lang="en-US" sz="2800" dirty="0" err="1" smtClean="0"/>
              <a:t>Snapchat</a:t>
            </a:r>
            <a:endParaRPr lang="en-US" sz="2800" dirty="0" smtClean="0"/>
          </a:p>
          <a:p>
            <a:pPr lvl="0"/>
            <a:r>
              <a:rPr lang="en-US" sz="2800" dirty="0" smtClean="0"/>
              <a:t>33% of teens use Twitter</a:t>
            </a:r>
            <a:endParaRPr lang="en-US" sz="2800" dirty="0" smtClean="0"/>
          </a:p>
          <a:p>
            <a:pPr lvl="0"/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539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0"/>
                            </p:stCondLst>
                            <p:childTnLst>
                              <p:par>
                                <p:cTn id="1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4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4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800"/>
                            </p:stCondLst>
                            <p:childTnLst>
                              <p:par>
                                <p:cTn id="1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4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4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200"/>
                            </p:stCondLst>
                            <p:childTnLst>
                              <p:par>
                                <p:cTn id="2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4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4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600"/>
                            </p:stCondLst>
                            <p:childTnLst>
                              <p:par>
                                <p:cTn id="2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4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4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000"/>
                            </p:stCondLst>
                            <p:childTnLst>
                              <p:par>
                                <p:cTn id="3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4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4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4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4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 bwMode="auto">
          <a:xfrm>
            <a:off x="0" y="-26188"/>
            <a:ext cx="9166779" cy="6731788"/>
            <a:chOff x="96" y="10"/>
            <a:chExt cx="5496" cy="4070"/>
          </a:xfrm>
        </p:grpSpPr>
        <p:pic>
          <p:nvPicPr>
            <p:cNvPr id="117763" name="Picture 3" descr="africa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6" y="99"/>
              <a:ext cx="5496" cy="39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7764" name="Text Box 4"/>
            <p:cNvSpPr txBox="1">
              <a:spLocks noChangeAspect="1" noChangeArrowheads="1"/>
            </p:cNvSpPr>
            <p:nvPr/>
          </p:nvSpPr>
          <p:spPr bwMode="auto">
            <a:xfrm>
              <a:off x="96" y="10"/>
              <a:ext cx="5496" cy="3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endParaRPr lang="en-GB" sz="2400" b="1">
                <a:solidFill>
                  <a:srgbClr val="FF6600"/>
                </a:solidFill>
                <a:latin typeface="Bimini" pitchFamily="34" charset="0"/>
              </a:endParaRPr>
            </a:p>
          </p:txBody>
        </p:sp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705600"/>
            <a:chOff x="80" y="144"/>
            <a:chExt cx="5584" cy="3884"/>
          </a:xfrm>
        </p:grpSpPr>
        <p:pic>
          <p:nvPicPr>
            <p:cNvPr id="119811" name="Picture 3" descr="southeast_asia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0" y="221"/>
              <a:ext cx="5584" cy="3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9812" name="Text Box 4"/>
            <p:cNvSpPr txBox="1">
              <a:spLocks noChangeArrowheads="1"/>
            </p:cNvSpPr>
            <p:nvPr/>
          </p:nvSpPr>
          <p:spPr bwMode="auto">
            <a:xfrm>
              <a:off x="80" y="144"/>
              <a:ext cx="5584" cy="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endParaRPr lang="en-GB" sz="2000" b="1">
                <a:solidFill>
                  <a:srgbClr val="FF6600"/>
                </a:solidFill>
                <a:latin typeface="Bimini" pitchFamily="34" charset="0"/>
              </a:endParaRPr>
            </a:p>
          </p:txBody>
        </p:sp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 bwMode="auto">
          <a:xfrm>
            <a:off x="76200" y="-304800"/>
            <a:ext cx="8964018" cy="6927368"/>
            <a:chOff x="249" y="6"/>
            <a:chExt cx="5271" cy="4074"/>
          </a:xfrm>
        </p:grpSpPr>
        <p:pic>
          <p:nvPicPr>
            <p:cNvPr id="113667" name="Picture 3" descr="australia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9" y="249"/>
              <a:ext cx="5271" cy="38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3668" name="Text Box 4"/>
            <p:cNvSpPr txBox="1">
              <a:spLocks noChangeAspect="1" noChangeArrowheads="1"/>
            </p:cNvSpPr>
            <p:nvPr/>
          </p:nvSpPr>
          <p:spPr bwMode="auto">
            <a:xfrm>
              <a:off x="249" y="6"/>
              <a:ext cx="5271" cy="3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endParaRPr lang="en-GB" sz="2400" b="1">
                <a:solidFill>
                  <a:srgbClr val="FF6600"/>
                </a:solidFill>
                <a:latin typeface="Bimini" pitchFamily="34" charset="0"/>
              </a:endParaRPr>
            </a:p>
          </p:txBody>
        </p:sp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PRAYER – St. Josephine </a:t>
            </a:r>
            <a:r>
              <a:rPr lang="en-US" dirty="0" err="1" smtClean="0"/>
              <a:t>Bakhita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61772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6400" dirty="0"/>
              <a:t> </a:t>
            </a:r>
            <a:r>
              <a:rPr lang="en-US" sz="6400" dirty="0" smtClean="0"/>
              <a:t>       </a:t>
            </a:r>
            <a:r>
              <a:rPr lang="en-US" sz="6400" dirty="0" err="1" smtClean="0"/>
              <a:t>St</a:t>
            </a:r>
            <a:r>
              <a:rPr lang="en-US" sz="6400" dirty="0" err="1"/>
              <a:t>,.Josephine</a:t>
            </a:r>
            <a:r>
              <a:rPr lang="en-US" sz="6400" dirty="0"/>
              <a:t> </a:t>
            </a:r>
            <a:r>
              <a:rPr lang="en-US" sz="6400" dirty="0" err="1"/>
              <a:t>Bakhita</a:t>
            </a:r>
            <a:r>
              <a:rPr lang="en-US" sz="6400" dirty="0"/>
              <a:t>, </a:t>
            </a:r>
          </a:p>
          <a:p>
            <a:pPr marL="0" indent="0">
              <a:buNone/>
            </a:pPr>
            <a:r>
              <a:rPr lang="en-US" sz="6400" dirty="0" smtClean="0"/>
              <a:t>	you </a:t>
            </a:r>
            <a:r>
              <a:rPr lang="en-US" sz="6400" dirty="0"/>
              <a:t>were sold into slavery as a </a:t>
            </a:r>
            <a:r>
              <a:rPr lang="en-US" sz="6400" dirty="0" smtClean="0"/>
              <a:t>child                               </a:t>
            </a:r>
            <a:endParaRPr lang="en-US" sz="6400" dirty="0"/>
          </a:p>
          <a:p>
            <a:pPr marL="0" indent="0">
              <a:buNone/>
            </a:pPr>
            <a:r>
              <a:rPr lang="en-US" sz="6400" dirty="0" smtClean="0"/>
              <a:t>	and </a:t>
            </a:r>
            <a:r>
              <a:rPr lang="en-US" sz="6400" dirty="0"/>
              <a:t>endured untold hardship and </a:t>
            </a:r>
            <a:r>
              <a:rPr lang="en-US" sz="6400" dirty="0" smtClean="0"/>
              <a:t>suffering</a:t>
            </a:r>
            <a:r>
              <a:rPr lang="en-US" sz="6400" dirty="0"/>
              <a:t>.</a:t>
            </a:r>
          </a:p>
          <a:p>
            <a:pPr marL="0" indent="0">
              <a:buNone/>
            </a:pPr>
            <a:r>
              <a:rPr lang="en-US" sz="6400" dirty="0" smtClean="0"/>
              <a:t>	Once </a:t>
            </a:r>
            <a:r>
              <a:rPr lang="en-US" sz="6400" dirty="0"/>
              <a:t>liberated from you physical enslavement,</a:t>
            </a:r>
          </a:p>
          <a:p>
            <a:pPr marL="0" indent="0">
              <a:buNone/>
            </a:pPr>
            <a:r>
              <a:rPr lang="en-US" sz="6400" dirty="0" smtClean="0"/>
              <a:t>	you </a:t>
            </a:r>
            <a:r>
              <a:rPr lang="en-US" sz="6400" dirty="0"/>
              <a:t>found true redemption in your </a:t>
            </a:r>
          </a:p>
          <a:p>
            <a:pPr marL="0" indent="0">
              <a:buNone/>
            </a:pPr>
            <a:r>
              <a:rPr lang="en-US" sz="6400" dirty="0" smtClean="0"/>
              <a:t>	encounter </a:t>
            </a:r>
            <a:r>
              <a:rPr lang="en-US" sz="6400" dirty="0"/>
              <a:t>with Christ and his Church.</a:t>
            </a:r>
          </a:p>
          <a:p>
            <a:pPr marL="0" indent="0">
              <a:buNone/>
            </a:pPr>
            <a:r>
              <a:rPr lang="en-US" sz="4000" dirty="0"/>
              <a:t> </a:t>
            </a:r>
          </a:p>
          <a:p>
            <a:pPr marL="0" indent="0">
              <a:buNone/>
            </a:pPr>
            <a:r>
              <a:rPr lang="en-US" sz="4000" dirty="0"/>
              <a:t>  	</a:t>
            </a:r>
            <a:r>
              <a:rPr lang="en-US" sz="6400" dirty="0"/>
              <a:t>O St. </a:t>
            </a:r>
            <a:r>
              <a:rPr lang="en-US" sz="6400" dirty="0" err="1"/>
              <a:t>Bakhita</a:t>
            </a:r>
            <a:r>
              <a:rPr lang="en-US" sz="6400" dirty="0"/>
              <a:t>, assist all those who are trapped  	</a:t>
            </a:r>
          </a:p>
          <a:p>
            <a:pPr marL="0" indent="0">
              <a:buNone/>
            </a:pPr>
            <a:r>
              <a:rPr lang="en-US" sz="6400" dirty="0"/>
              <a:t>	</a:t>
            </a:r>
            <a:r>
              <a:rPr lang="en-US" sz="6400" dirty="0" smtClean="0"/>
              <a:t>	in </a:t>
            </a:r>
            <a:r>
              <a:rPr lang="en-US" sz="6400" dirty="0"/>
              <a:t>a state of slavery.</a:t>
            </a:r>
          </a:p>
          <a:p>
            <a:pPr marL="0" indent="0">
              <a:buNone/>
            </a:pPr>
            <a:r>
              <a:rPr lang="en-US" sz="6400" dirty="0"/>
              <a:t>   	</a:t>
            </a:r>
            <a:r>
              <a:rPr lang="en-US" sz="6400" dirty="0" smtClean="0"/>
              <a:t>Intercede </a:t>
            </a:r>
            <a:r>
              <a:rPr lang="en-US" sz="6400" dirty="0"/>
              <a:t>with God on their behalf</a:t>
            </a:r>
          </a:p>
          <a:p>
            <a:pPr marL="0" indent="0">
              <a:buNone/>
            </a:pPr>
            <a:r>
              <a:rPr lang="en-US" sz="6400" dirty="0"/>
              <a:t>     	 </a:t>
            </a:r>
            <a:r>
              <a:rPr lang="en-US" sz="6400" dirty="0" smtClean="0"/>
              <a:t>	so </a:t>
            </a:r>
            <a:r>
              <a:rPr lang="en-US" sz="6400" dirty="0"/>
              <a:t>that they will be released form their chains of captivity.</a:t>
            </a:r>
          </a:p>
          <a:p>
            <a:pPr marL="0" indent="0">
              <a:buNone/>
            </a:pPr>
            <a:r>
              <a:rPr lang="en-US" sz="6400" dirty="0"/>
              <a:t>  	Those whom humans enslave, let God set free.</a:t>
            </a:r>
          </a:p>
          <a:p>
            <a:pPr marL="0" indent="0">
              <a:buNone/>
            </a:pPr>
            <a:r>
              <a:rPr lang="en-US" sz="4000" dirty="0"/>
              <a:t> </a:t>
            </a:r>
            <a:endParaRPr lang="en-US" sz="6400" dirty="0"/>
          </a:p>
          <a:p>
            <a:pPr marL="0" indent="0">
              <a:buNone/>
            </a:pPr>
            <a:r>
              <a:rPr lang="en-US" sz="6400" dirty="0"/>
              <a:t> 	 Provide comfort to survivors of slavery</a:t>
            </a:r>
          </a:p>
          <a:p>
            <a:pPr marL="0" indent="0">
              <a:buNone/>
            </a:pPr>
            <a:r>
              <a:rPr lang="en-US" sz="6400" dirty="0"/>
              <a:t>     	</a:t>
            </a:r>
            <a:r>
              <a:rPr lang="en-US" sz="6400" dirty="0" smtClean="0"/>
              <a:t>	and </a:t>
            </a:r>
            <a:r>
              <a:rPr lang="en-US" sz="6400" dirty="0"/>
              <a:t>let them look to you as an example of hope and </a:t>
            </a:r>
            <a:r>
              <a:rPr lang="en-US" sz="6400" dirty="0" smtClean="0"/>
              <a:t>faith</a:t>
            </a:r>
            <a:r>
              <a:rPr lang="en-US" sz="6400" dirty="0"/>
              <a:t>.</a:t>
            </a:r>
          </a:p>
          <a:p>
            <a:pPr marL="0" indent="0">
              <a:buNone/>
            </a:pPr>
            <a:r>
              <a:rPr lang="en-US" sz="6400" dirty="0"/>
              <a:t>  	Help all survivors find healing from their wounds</a:t>
            </a:r>
          </a:p>
          <a:p>
            <a:pPr marL="0" indent="0">
              <a:buNone/>
            </a:pPr>
            <a:r>
              <a:rPr lang="en-US" sz="6400" dirty="0"/>
              <a:t> 	 We ask for your prayers and intercessions for</a:t>
            </a:r>
          </a:p>
          <a:p>
            <a:pPr marL="0" indent="0">
              <a:buNone/>
            </a:pPr>
            <a:r>
              <a:rPr lang="en-US" sz="6400" dirty="0"/>
              <a:t>     	</a:t>
            </a:r>
            <a:r>
              <a:rPr lang="en-US" sz="6400" dirty="0" smtClean="0"/>
              <a:t>	those </a:t>
            </a:r>
            <a:r>
              <a:rPr lang="en-US" sz="6400" dirty="0"/>
              <a:t>enslaved among </a:t>
            </a:r>
            <a:r>
              <a:rPr lang="en-US" sz="6400" dirty="0" smtClean="0"/>
              <a:t>us.   Amen</a:t>
            </a:r>
            <a:r>
              <a:rPr lang="en-US" sz="6400" dirty="0"/>
              <a:t>.</a:t>
            </a:r>
          </a:p>
          <a:p>
            <a:pPr marL="0" indent="0">
              <a:buNone/>
            </a:pPr>
            <a:r>
              <a:rPr lang="en-US" sz="6400" dirty="0"/>
              <a:t>				USCCB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Bakhita1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6172200" y="1828800"/>
            <a:ext cx="2438400" cy="2362200"/>
          </a:xfrm>
          <a:prstGeom prst="ellipse">
            <a:avLst/>
          </a:prstGeom>
          <a:ln w="28575" cap="rnd" cmpd="sng">
            <a:solidFill>
              <a:srgbClr val="40008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2068559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700"/>
                            </p:stCondLst>
                            <p:childTnLst>
                              <p:par>
                                <p:cTn id="16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7" dur="1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1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1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940"/>
                            </p:stCondLst>
                            <p:childTnLst>
                              <p:par>
                                <p:cTn id="21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" dur="1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1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1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1600"/>
                            </p:stCondLst>
                            <p:childTnLst>
                              <p:par>
                                <p:cTn id="26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7" dur="1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" dur="1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" dur="1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440"/>
                            </p:stCondLst>
                            <p:childTnLst>
                              <p:par>
                                <p:cTn id="31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2" dur="1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1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4" dur="1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8560"/>
                            </p:stCondLst>
                            <p:childTnLst>
                              <p:par>
                                <p:cTn id="36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7" dur="1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1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9" dur="1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1920"/>
                            </p:stCondLst>
                            <p:childTnLst>
                              <p:par>
                                <p:cTn id="41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2" dur="1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" dur="1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4" dur="1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3360"/>
                            </p:stCondLst>
                            <p:childTnLst>
                              <p:par>
                                <p:cTn id="46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7" dur="1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8" dur="1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9" dur="1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7140"/>
                            </p:stCondLst>
                            <p:childTnLst>
                              <p:par>
                                <p:cTn id="51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2" dur="1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3" dur="1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4" dur="1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9660"/>
                            </p:stCondLst>
                            <p:childTnLst>
                              <p:par>
                                <p:cTn id="56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7" dur="1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8" dur="1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9" dur="1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840"/>
                            </p:stCondLst>
                            <p:childTnLst>
                              <p:par>
                                <p:cTn id="61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2" dur="1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3" dur="1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4" dur="1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7340"/>
                            </p:stCondLst>
                            <p:childTnLst>
                              <p:par>
                                <p:cTn id="66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7" dur="1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8" dur="1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9" dur="1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1000"/>
                            </p:stCondLst>
                            <p:childTnLst>
                              <p:par>
                                <p:cTn id="71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2" dur="1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3" dur="1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4" dur="1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2440"/>
                            </p:stCondLst>
                            <p:childTnLst>
                              <p:par>
                                <p:cTn id="76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7" dur="1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8" dur="1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9" dur="1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5920"/>
                            </p:stCondLst>
                            <p:childTnLst>
                              <p:par>
                                <p:cTn id="81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2" dur="1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3" dur="1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4" dur="1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60"/>
                            </p:stCondLst>
                            <p:childTnLst>
                              <p:par>
                                <p:cTn id="86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7" dur="1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8" dur="1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9" dur="1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4020"/>
                            </p:stCondLst>
                            <p:childTnLst>
                              <p:par>
                                <p:cTn id="91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92" dur="1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3" dur="1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4" dur="1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7740"/>
                            </p:stCondLst>
                            <p:childTnLst>
                              <p:par>
                                <p:cTn id="96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97" dur="1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8" dur="1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9" dur="1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740"/>
                            </p:stCondLst>
                            <p:childTnLst>
                              <p:par>
                                <p:cTn id="101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2" dur="1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3" dur="1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4" dur="1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3058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/>
              <a:t>Information Compiled By</a:t>
            </a:r>
            <a:endParaRPr lang="en-US" i="1" dirty="0"/>
          </a:p>
        </p:txBody>
      </p:sp>
      <p:sp>
        <p:nvSpPr>
          <p:cNvPr id="3" name="TextBox 2"/>
          <p:cNvSpPr txBox="1"/>
          <p:nvPr/>
        </p:nvSpPr>
        <p:spPr>
          <a:xfrm>
            <a:off x="1371600" y="1447800"/>
            <a:ext cx="2895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Sister Rosemary </a:t>
            </a:r>
          </a:p>
          <a:p>
            <a:r>
              <a:rPr lang="en-US" sz="2800" dirty="0" smtClean="0"/>
              <a:t>Everett, SNJM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1600200"/>
            <a:ext cx="4114800" cy="1066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47800" y="2971800"/>
            <a:ext cx="2743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Sister Marilyn Wilson, BVM</a:t>
            </a:r>
          </a:p>
          <a:p>
            <a:endParaRPr lang="en-US" sz="2800" dirty="0" smtClean="0"/>
          </a:p>
          <a:p>
            <a:r>
              <a:rPr lang="en-US" sz="2800" dirty="0" smtClean="0"/>
              <a:t>Sister Elizabeth Avalos, BVM</a:t>
            </a:r>
            <a:endParaRPr lang="en-US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1" y="3474278"/>
            <a:ext cx="3124199" cy="1267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176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Inkwell.thmx</Template>
  <TotalTime>1779</TotalTime>
  <Words>1415</Words>
  <Application>Microsoft Macintosh PowerPoint</Application>
  <PresentationFormat>On-screen Show (4:3)</PresentationFormat>
  <Paragraphs>273</Paragraphs>
  <Slides>39</Slides>
  <Notes>8</Notes>
  <HiddenSlides>1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1" baseType="lpstr">
      <vt:lpstr>Flow</vt:lpstr>
      <vt:lpstr>Microsoft Word Document</vt:lpstr>
      <vt:lpstr>HUMAN TRAFFICKING</vt:lpstr>
      <vt:lpstr> BIBLICAL HISTORY</vt:lpstr>
      <vt:lpstr>PowerPoint Presentation</vt:lpstr>
      <vt:lpstr>                    Pope Francis </vt:lpstr>
      <vt:lpstr> Pope Francis</vt:lpstr>
      <vt:lpstr>SLAVERY THEN AND NOW</vt:lpstr>
      <vt:lpstr>Church Teaching</vt:lpstr>
      <vt:lpstr>San Jose /Monterey Dioceses  </vt:lpstr>
      <vt:lpstr>  Religious Congregations</vt:lpstr>
      <vt:lpstr> THE HUMAN FACE OF TRAFFICKING</vt:lpstr>
      <vt:lpstr>IN OUR OWN BACKYARD</vt:lpstr>
      <vt:lpstr>UN PROTOCOL  Definition</vt:lpstr>
      <vt:lpstr>HOW BIG IS THE PROBLEM?</vt:lpstr>
      <vt:lpstr>TRAGEDY OF CHILDREN</vt:lpstr>
      <vt:lpstr>PowerPoint Presentation</vt:lpstr>
      <vt:lpstr>POLARIS  and South Bay Coalition</vt:lpstr>
      <vt:lpstr>Who Are Victims of Trafficking?</vt:lpstr>
      <vt:lpstr>ROOT CAUSES</vt:lpstr>
      <vt:lpstr>People Are Trafficked For:</vt:lpstr>
      <vt:lpstr>How Are People Recruited?</vt:lpstr>
      <vt:lpstr>SPORTING EVENTS</vt:lpstr>
      <vt:lpstr>Victims of Trafficking and VIOLENCE PROTECTION ACT 2000</vt:lpstr>
      <vt:lpstr>     Victims Of Human Trafficking Are Entitled to:</vt:lpstr>
      <vt:lpstr>WHAT CAN I/WE DO ?  ACTIONS</vt:lpstr>
      <vt:lpstr>OBSERVE</vt:lpstr>
      <vt:lpstr>IDENTIFY, REPORT</vt:lpstr>
      <vt:lpstr>BECOME A RESPONSIBLE CONSUMER</vt:lpstr>
      <vt:lpstr> VOLUNTEER</vt:lpstr>
      <vt:lpstr>ADVOCACY</vt:lpstr>
      <vt:lpstr>SUPPORT FINANCIALLY </vt:lpstr>
      <vt:lpstr>Social Service Agencies Provide:</vt:lpstr>
      <vt:lpstr>               STOP THE DEMAND </vt:lpstr>
      <vt:lpstr>Government Partners in Combating Human Trafficking </vt:lpstr>
      <vt:lpstr>TEENS USE OF SOCIAL MEDIA FROM                                 PEW RESEARCH POLL – APRIL, 2015 </vt:lpstr>
      <vt:lpstr>PowerPoint Presentation</vt:lpstr>
      <vt:lpstr>PowerPoint Presentation</vt:lpstr>
      <vt:lpstr>PowerPoint Presentation</vt:lpstr>
      <vt:lpstr>PRAYER – St. Josephine Bakhita</vt:lpstr>
      <vt:lpstr>Information Compiled By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 TRAFFICKING</dc:title>
  <dc:creator>Rosemary</dc:creator>
  <cp:lastModifiedBy>Elizabeth Avalos</cp:lastModifiedBy>
  <cp:revision>297</cp:revision>
  <cp:lastPrinted>2015-02-21T22:17:57Z</cp:lastPrinted>
  <dcterms:created xsi:type="dcterms:W3CDTF">2012-10-08T22:38:21Z</dcterms:created>
  <dcterms:modified xsi:type="dcterms:W3CDTF">2015-04-14T17:38:03Z</dcterms:modified>
</cp:coreProperties>
</file>